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14">
  <p:sldMasterIdLst>
    <p:sldMasterId id="2147483648" r:id="rId1"/>
  </p:sldMasterIdLst>
  <p:notesMasterIdLst>
    <p:notesMasterId r:id="rId51"/>
  </p:notesMasterIdLst>
  <p:handoutMasterIdLst>
    <p:handoutMasterId r:id="rId52"/>
  </p:handoutMasterIdLst>
  <p:sldIdLst>
    <p:sldId id="691" r:id="rId2"/>
    <p:sldId id="692" r:id="rId3"/>
    <p:sldId id="693" r:id="rId4"/>
    <p:sldId id="694" r:id="rId5"/>
    <p:sldId id="695" r:id="rId6"/>
    <p:sldId id="696" r:id="rId7"/>
    <p:sldId id="697" r:id="rId8"/>
    <p:sldId id="698" r:id="rId9"/>
    <p:sldId id="699" r:id="rId10"/>
    <p:sldId id="700" r:id="rId11"/>
    <p:sldId id="701" r:id="rId12"/>
    <p:sldId id="702" r:id="rId13"/>
    <p:sldId id="703" r:id="rId14"/>
    <p:sldId id="704" r:id="rId15"/>
    <p:sldId id="705" r:id="rId16"/>
    <p:sldId id="706" r:id="rId17"/>
    <p:sldId id="626" r:id="rId18"/>
    <p:sldId id="629" r:id="rId19"/>
    <p:sldId id="646" r:id="rId20"/>
    <p:sldId id="656" r:id="rId21"/>
    <p:sldId id="714" r:id="rId22"/>
    <p:sldId id="716" r:id="rId23"/>
    <p:sldId id="654" r:id="rId24"/>
    <p:sldId id="631" r:id="rId25"/>
    <p:sldId id="633" r:id="rId26"/>
    <p:sldId id="715" r:id="rId27"/>
    <p:sldId id="653" r:id="rId28"/>
    <p:sldId id="652" r:id="rId29"/>
    <p:sldId id="640" r:id="rId30"/>
    <p:sldId id="666" r:id="rId31"/>
    <p:sldId id="659" r:id="rId32"/>
    <p:sldId id="635" r:id="rId33"/>
    <p:sldId id="660" r:id="rId34"/>
    <p:sldId id="669" r:id="rId35"/>
    <p:sldId id="670" r:id="rId36"/>
    <p:sldId id="671" r:id="rId37"/>
    <p:sldId id="672" r:id="rId38"/>
    <p:sldId id="721" r:id="rId39"/>
    <p:sldId id="711" r:id="rId40"/>
    <p:sldId id="655" r:id="rId41"/>
    <p:sldId id="688" r:id="rId42"/>
    <p:sldId id="707" r:id="rId43"/>
    <p:sldId id="658" r:id="rId44"/>
    <p:sldId id="718" r:id="rId45"/>
    <p:sldId id="720" r:id="rId46"/>
    <p:sldId id="719" r:id="rId47"/>
    <p:sldId id="722" r:id="rId48"/>
    <p:sldId id="657" r:id="rId49"/>
    <p:sldId id="717" r:id="rId50"/>
  </p:sldIdLst>
  <p:sldSz cx="9144000" cy="6858000" type="screen4x3"/>
  <p:notesSz cx="6797675" cy="9926638"/>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358">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ise Lodenkemper" initials="LL" lastIdx="1" clrIdx="0">
    <p:extLst/>
  </p:cmAuthor>
  <p:cmAuthor id="2" name="Karl Reinecke" initials="KR" lastIdx="3" clrIdx="1"/>
  <p:cmAuthor id="3" name="Dulce Lazana" initials="DL" lastIdx="4" clrIdx="2">
    <p:extLst>
      <p:ext uri="{19B8F6BF-5375-455C-9EA6-DF929625EA0E}">
        <p15:presenceInfo xmlns:p15="http://schemas.microsoft.com/office/powerpoint/2012/main" userId="S-1-5-21-1975116412-1890355937-599114201-61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6699"/>
    <a:srgbClr val="336699"/>
    <a:srgbClr val="FFEBCD"/>
    <a:srgbClr val="FFFFCC"/>
    <a:srgbClr val="FF5050"/>
    <a:srgbClr val="FFCC66"/>
    <a:srgbClr val="00FF00"/>
    <a:srgbClr val="A4B16F"/>
    <a:srgbClr val="2D4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577" autoAdjust="0"/>
    <p:restoredTop sz="92210" autoAdjust="0"/>
  </p:normalViewPr>
  <p:slideViewPr>
    <p:cSldViewPr snapToGrid="0" snapToObjects="1">
      <p:cViewPr>
        <p:scale>
          <a:sx n="80" d="100"/>
          <a:sy n="80" d="100"/>
        </p:scale>
        <p:origin x="1498" y="5"/>
      </p:cViewPr>
      <p:guideLst>
        <p:guide orient="horz" pos="2358"/>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60F72EB-F475-488A-813D-F25828B3EDE7}" type="datetimeFigureOut">
              <a:rPr lang="en-GB" smtClean="0"/>
              <a:t>17/07/2018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9FBA6AD-0FD0-4F5A-BB8F-7B33CBC07824}" type="slidenum">
              <a:rPr lang="en-GB" smtClean="0"/>
              <a:t>‹#›</a:t>
            </a:fld>
            <a:endParaRPr lang="en-GB"/>
          </a:p>
        </p:txBody>
      </p:sp>
    </p:spTree>
    <p:extLst>
      <p:ext uri="{BB962C8B-B14F-4D97-AF65-F5344CB8AC3E}">
        <p14:creationId xmlns:p14="http://schemas.microsoft.com/office/powerpoint/2010/main" val="4017635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mn-ea"/>
                <a:cs typeface="+mn-cs"/>
              </a:defRPr>
            </a:lvl1pPr>
          </a:lstStyle>
          <a:p>
            <a:pPr>
              <a:defRPr/>
            </a:pPr>
            <a:endParaRPr lang="en-US"/>
          </a:p>
        </p:txBody>
      </p:sp>
      <p:sp>
        <p:nvSpPr>
          <p:cNvPr id="30723"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4C730471-F76F-4CDC-8902-189038F7F663}" type="datetimeFigureOut">
              <a:rPr lang="en-US" altLang="en-US"/>
              <a:pPr>
                <a:defRPr/>
              </a:pPr>
              <a:t>7/17/2018</a:t>
            </a:fld>
            <a:endParaRPr lang="en-US" altLang="en-US"/>
          </a:p>
        </p:txBody>
      </p:sp>
      <p:sp>
        <p:nvSpPr>
          <p:cNvPr id="143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mn-ea"/>
                <a:cs typeface="+mn-cs"/>
              </a:defRPr>
            </a:lvl1pPr>
          </a:lstStyle>
          <a:p>
            <a:pPr>
              <a:defRPr/>
            </a:pPr>
            <a:endParaRPr lang="en-US"/>
          </a:p>
        </p:txBody>
      </p:sp>
      <p:sp>
        <p:nvSpPr>
          <p:cNvPr id="30727"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A888FDF-E2C3-40CF-B2AD-C7A2C5FDBFEA}" type="slidenum">
              <a:rPr lang="en-US" altLang="en-US"/>
              <a:pPr>
                <a:defRPr/>
              </a:pPr>
              <a:t>‹#›</a:t>
            </a:fld>
            <a:endParaRPr lang="en-US" altLang="en-US"/>
          </a:p>
        </p:txBody>
      </p:sp>
    </p:spTree>
    <p:extLst>
      <p:ext uri="{BB962C8B-B14F-4D97-AF65-F5344CB8AC3E}">
        <p14:creationId xmlns:p14="http://schemas.microsoft.com/office/powerpoint/2010/main" val="24485897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03739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Management only looks at nodes in poor condition and then EWR sites</a:t>
            </a:r>
          </a:p>
        </p:txBody>
      </p:sp>
      <p:sp>
        <p:nvSpPr>
          <p:cNvPr id="4" name="Slide Number Placeholder 3"/>
          <p:cNvSpPr>
            <a:spLocks noGrp="1"/>
          </p:cNvSpPr>
          <p:nvPr>
            <p:ph type="sldNum" sz="quarter" idx="10"/>
          </p:nvPr>
        </p:nvSpPr>
        <p:spPr/>
        <p:txBody>
          <a:bodyPr/>
          <a:lstStyle/>
          <a:p>
            <a:fld id="{F06882C5-0E74-45C7-B8EB-8EC0B2789447}" type="slidenum">
              <a:rPr lang="en-ZA" smtClean="0"/>
              <a:t>23</a:t>
            </a:fld>
            <a:endParaRPr lang="en-ZA"/>
          </a:p>
        </p:txBody>
      </p:sp>
    </p:spTree>
    <p:extLst>
      <p:ext uri="{BB962C8B-B14F-4D97-AF65-F5344CB8AC3E}">
        <p14:creationId xmlns:p14="http://schemas.microsoft.com/office/powerpoint/2010/main" val="4230288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6882C5-0E74-45C7-B8EB-8EC0B2789447}" type="slidenum">
              <a:rPr lang="en-ZA" smtClean="0"/>
              <a:t>24</a:t>
            </a:fld>
            <a:endParaRPr lang="en-ZA"/>
          </a:p>
        </p:txBody>
      </p:sp>
    </p:spTree>
    <p:extLst>
      <p:ext uri="{BB962C8B-B14F-4D97-AF65-F5344CB8AC3E}">
        <p14:creationId xmlns:p14="http://schemas.microsoft.com/office/powerpoint/2010/main" val="1253522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Evaluation of </a:t>
            </a:r>
            <a:r>
              <a:rPr lang="en-ZA" dirty="0" err="1"/>
              <a:t>Rus</a:t>
            </a:r>
            <a:r>
              <a:rPr lang="en-ZA" dirty="0"/>
              <a:t> method statement</a:t>
            </a:r>
          </a:p>
        </p:txBody>
      </p:sp>
      <p:sp>
        <p:nvSpPr>
          <p:cNvPr id="4" name="Slide Number Placeholder 3"/>
          <p:cNvSpPr>
            <a:spLocks noGrp="1"/>
          </p:cNvSpPr>
          <p:nvPr>
            <p:ph type="sldNum" sz="quarter" idx="10"/>
          </p:nvPr>
        </p:nvSpPr>
        <p:spPr/>
        <p:txBody>
          <a:bodyPr/>
          <a:lstStyle/>
          <a:p>
            <a:fld id="{F06882C5-0E74-45C7-B8EB-8EC0B2789447}" type="slidenum">
              <a:rPr lang="en-ZA" smtClean="0"/>
              <a:t>25</a:t>
            </a:fld>
            <a:endParaRPr lang="en-ZA"/>
          </a:p>
        </p:txBody>
      </p:sp>
    </p:spTree>
    <p:extLst>
      <p:ext uri="{BB962C8B-B14F-4D97-AF65-F5344CB8AC3E}">
        <p14:creationId xmlns:p14="http://schemas.microsoft.com/office/powerpoint/2010/main" val="3776993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Evaluation of </a:t>
            </a:r>
            <a:r>
              <a:rPr lang="en-ZA" dirty="0" err="1"/>
              <a:t>Rus</a:t>
            </a:r>
            <a:r>
              <a:rPr lang="en-ZA" dirty="0"/>
              <a:t> method statement</a:t>
            </a:r>
          </a:p>
        </p:txBody>
      </p:sp>
      <p:sp>
        <p:nvSpPr>
          <p:cNvPr id="4" name="Slide Number Placeholder 3"/>
          <p:cNvSpPr>
            <a:spLocks noGrp="1"/>
          </p:cNvSpPr>
          <p:nvPr>
            <p:ph type="sldNum" sz="quarter" idx="10"/>
          </p:nvPr>
        </p:nvSpPr>
        <p:spPr/>
        <p:txBody>
          <a:bodyPr/>
          <a:lstStyle/>
          <a:p>
            <a:fld id="{F06882C5-0E74-45C7-B8EB-8EC0B2789447}" type="slidenum">
              <a:rPr lang="en-ZA" smtClean="0"/>
              <a:t>27</a:t>
            </a:fld>
            <a:endParaRPr lang="en-ZA"/>
          </a:p>
        </p:txBody>
      </p:sp>
    </p:spTree>
    <p:extLst>
      <p:ext uri="{BB962C8B-B14F-4D97-AF65-F5344CB8AC3E}">
        <p14:creationId xmlns:p14="http://schemas.microsoft.com/office/powerpoint/2010/main" val="1408532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Evaluation of </a:t>
            </a:r>
            <a:r>
              <a:rPr lang="en-ZA" dirty="0" err="1"/>
              <a:t>Rus</a:t>
            </a:r>
            <a:r>
              <a:rPr lang="en-ZA" dirty="0"/>
              <a:t> method statement</a:t>
            </a:r>
          </a:p>
        </p:txBody>
      </p:sp>
      <p:sp>
        <p:nvSpPr>
          <p:cNvPr id="4" name="Slide Number Placeholder 3"/>
          <p:cNvSpPr>
            <a:spLocks noGrp="1"/>
          </p:cNvSpPr>
          <p:nvPr>
            <p:ph type="sldNum" sz="quarter" idx="10"/>
          </p:nvPr>
        </p:nvSpPr>
        <p:spPr/>
        <p:txBody>
          <a:bodyPr/>
          <a:lstStyle/>
          <a:p>
            <a:fld id="{F06882C5-0E74-45C7-B8EB-8EC0B2789447}" type="slidenum">
              <a:rPr lang="en-ZA" smtClean="0"/>
              <a:t>28</a:t>
            </a:fld>
            <a:endParaRPr lang="en-ZA"/>
          </a:p>
        </p:txBody>
      </p:sp>
    </p:spTree>
    <p:extLst>
      <p:ext uri="{BB962C8B-B14F-4D97-AF65-F5344CB8AC3E}">
        <p14:creationId xmlns:p14="http://schemas.microsoft.com/office/powerpoint/2010/main" val="2061928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RQOs method statement</a:t>
            </a:r>
          </a:p>
        </p:txBody>
      </p:sp>
      <p:sp>
        <p:nvSpPr>
          <p:cNvPr id="4" name="Slide Number Placeholder 3"/>
          <p:cNvSpPr>
            <a:spLocks noGrp="1"/>
          </p:cNvSpPr>
          <p:nvPr>
            <p:ph type="sldNum" sz="quarter" idx="10"/>
          </p:nvPr>
        </p:nvSpPr>
        <p:spPr/>
        <p:txBody>
          <a:bodyPr/>
          <a:lstStyle/>
          <a:p>
            <a:fld id="{F06882C5-0E74-45C7-B8EB-8EC0B2789447}" type="slidenum">
              <a:rPr lang="en-ZA" smtClean="0"/>
              <a:t>32</a:t>
            </a:fld>
            <a:endParaRPr lang="en-ZA"/>
          </a:p>
        </p:txBody>
      </p:sp>
    </p:spTree>
    <p:extLst>
      <p:ext uri="{BB962C8B-B14F-4D97-AF65-F5344CB8AC3E}">
        <p14:creationId xmlns:p14="http://schemas.microsoft.com/office/powerpoint/2010/main" val="3222230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itchFamily="34" charset="-128"/>
              </a:rPr>
              <a:t>Erik and team to present the methodology</a:t>
            </a:r>
            <a:r>
              <a:rPr lang="en-US" altLang="en-US" baseline="0" dirty="0">
                <a:ea typeface="ＭＳ Ｐゴシック" pitchFamily="34" charset="-128"/>
              </a:rPr>
              <a:t> used for scenario evaluation</a:t>
            </a:r>
            <a:endParaRPr lang="en-US" altLang="en-US" dirty="0">
              <a:ea typeface="ＭＳ Ｐゴシック" pitchFamily="34" charset="-128"/>
            </a:endParaRPr>
          </a:p>
        </p:txBody>
      </p:sp>
    </p:spTree>
    <p:extLst>
      <p:ext uri="{BB962C8B-B14F-4D97-AF65-F5344CB8AC3E}">
        <p14:creationId xmlns:p14="http://schemas.microsoft.com/office/powerpoint/2010/main" val="793695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Part</a:t>
            </a:r>
            <a:r>
              <a:rPr lang="en-ZA" baseline="0" dirty="0"/>
              <a:t> of the purpose is to try focus attention at all the areas of the basin that differ from one another…to be representative as a whole across the basin</a:t>
            </a:r>
            <a:endParaRPr lang="en-ZA" dirty="0"/>
          </a:p>
        </p:txBody>
      </p:sp>
      <p:sp>
        <p:nvSpPr>
          <p:cNvPr id="4" name="Slide Number Placeholder 3"/>
          <p:cNvSpPr>
            <a:spLocks noGrp="1"/>
          </p:cNvSpPr>
          <p:nvPr>
            <p:ph type="sldNum" sz="quarter" idx="10"/>
          </p:nvPr>
        </p:nvSpPr>
        <p:spPr/>
        <p:txBody>
          <a:bodyPr/>
          <a:lstStyle/>
          <a:p>
            <a:fld id="{F06882C5-0E74-45C7-B8EB-8EC0B2789447}" type="slidenum">
              <a:rPr lang="en-ZA" smtClean="0"/>
              <a:t>45</a:t>
            </a:fld>
            <a:endParaRPr lang="en-ZA"/>
          </a:p>
        </p:txBody>
      </p:sp>
    </p:spTree>
    <p:extLst>
      <p:ext uri="{BB962C8B-B14F-4D97-AF65-F5344CB8AC3E}">
        <p14:creationId xmlns:p14="http://schemas.microsoft.com/office/powerpoint/2010/main" val="4259867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Part</a:t>
            </a:r>
            <a:r>
              <a:rPr lang="en-ZA" baseline="0" dirty="0"/>
              <a:t> of the purpose is to try focus attention at all the areas of the basin that differ from one another…to be representative as a whole across the basin</a:t>
            </a:r>
            <a:endParaRPr lang="en-ZA" dirty="0"/>
          </a:p>
        </p:txBody>
      </p:sp>
      <p:sp>
        <p:nvSpPr>
          <p:cNvPr id="4" name="Slide Number Placeholder 3"/>
          <p:cNvSpPr>
            <a:spLocks noGrp="1"/>
          </p:cNvSpPr>
          <p:nvPr>
            <p:ph type="sldNum" sz="quarter" idx="10"/>
          </p:nvPr>
        </p:nvSpPr>
        <p:spPr/>
        <p:txBody>
          <a:bodyPr/>
          <a:lstStyle/>
          <a:p>
            <a:fld id="{F06882C5-0E74-45C7-B8EB-8EC0B2789447}" type="slidenum">
              <a:rPr lang="en-ZA" smtClean="0"/>
              <a:t>46</a:t>
            </a:fld>
            <a:endParaRPr lang="en-ZA"/>
          </a:p>
        </p:txBody>
      </p:sp>
    </p:spTree>
    <p:extLst>
      <p:ext uri="{BB962C8B-B14F-4D97-AF65-F5344CB8AC3E}">
        <p14:creationId xmlns:p14="http://schemas.microsoft.com/office/powerpoint/2010/main" val="3324978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Management only looks at nodes in poor condition and then EWR sites</a:t>
            </a:r>
          </a:p>
        </p:txBody>
      </p:sp>
      <p:sp>
        <p:nvSpPr>
          <p:cNvPr id="4" name="Slide Number Placeholder 3"/>
          <p:cNvSpPr>
            <a:spLocks noGrp="1"/>
          </p:cNvSpPr>
          <p:nvPr>
            <p:ph type="sldNum" sz="quarter" idx="10"/>
          </p:nvPr>
        </p:nvSpPr>
        <p:spPr/>
        <p:txBody>
          <a:bodyPr/>
          <a:lstStyle/>
          <a:p>
            <a:fld id="{F06882C5-0E74-45C7-B8EB-8EC0B2789447}" type="slidenum">
              <a:rPr lang="en-ZA" smtClean="0"/>
              <a:t>48</a:t>
            </a:fld>
            <a:endParaRPr lang="en-ZA"/>
          </a:p>
        </p:txBody>
      </p:sp>
    </p:spTree>
    <p:extLst>
      <p:ext uri="{BB962C8B-B14F-4D97-AF65-F5344CB8AC3E}">
        <p14:creationId xmlns:p14="http://schemas.microsoft.com/office/powerpoint/2010/main" val="3455902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187243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Evaluation </a:t>
            </a:r>
            <a:r>
              <a:rPr lang="en-ZA" dirty="0" err="1"/>
              <a:t>Rus</a:t>
            </a:r>
            <a:r>
              <a:rPr lang="en-ZA" dirty="0"/>
              <a:t> worked</a:t>
            </a:r>
            <a:r>
              <a:rPr lang="en-ZA" baseline="0" dirty="0"/>
              <a:t> example</a:t>
            </a:r>
            <a:endParaRPr lang="en-ZA" dirty="0"/>
          </a:p>
        </p:txBody>
      </p:sp>
      <p:sp>
        <p:nvSpPr>
          <p:cNvPr id="4" name="Slide Number Placeholder 3"/>
          <p:cNvSpPr>
            <a:spLocks noGrp="1"/>
          </p:cNvSpPr>
          <p:nvPr>
            <p:ph type="sldNum" sz="quarter" idx="10"/>
          </p:nvPr>
        </p:nvSpPr>
        <p:spPr/>
        <p:txBody>
          <a:bodyPr/>
          <a:lstStyle/>
          <a:p>
            <a:fld id="{F06882C5-0E74-45C7-B8EB-8EC0B2789447}" type="slidenum">
              <a:rPr lang="en-ZA" smtClean="0"/>
              <a:t>49</a:t>
            </a:fld>
            <a:endParaRPr lang="en-ZA"/>
          </a:p>
        </p:txBody>
      </p:sp>
    </p:spTree>
    <p:extLst>
      <p:ext uri="{BB962C8B-B14F-4D97-AF65-F5344CB8AC3E}">
        <p14:creationId xmlns:p14="http://schemas.microsoft.com/office/powerpoint/2010/main" val="434602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4129156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Erik to present progress, Reminder of two stage process (Classification followed be RQOs – but gazetted together). Link to RQOs? Then zoom in on the classification process</a:t>
            </a:r>
            <a:endParaRPr lang="en-GB" dirty="0"/>
          </a:p>
        </p:txBody>
      </p:sp>
      <p:sp>
        <p:nvSpPr>
          <p:cNvPr id="4" name="Slide Number Placeholder 3"/>
          <p:cNvSpPr>
            <a:spLocks noGrp="1"/>
          </p:cNvSpPr>
          <p:nvPr>
            <p:ph type="sldNum" sz="quarter" idx="10"/>
          </p:nvPr>
        </p:nvSpPr>
        <p:spPr/>
        <p:txBody>
          <a:bodyPr/>
          <a:lstStyle/>
          <a:p>
            <a:pPr>
              <a:defRPr/>
            </a:pPr>
            <a:fld id="{0A888FDF-E2C3-40CF-B2AD-C7A2C5FDBFEA}" type="slidenum">
              <a:rPr lang="en-US" altLang="en-US" smtClean="0"/>
              <a:pPr>
                <a:defRPr/>
              </a:pPr>
              <a:t>14</a:t>
            </a:fld>
            <a:endParaRPr lang="en-US" altLang="en-US"/>
          </a:p>
        </p:txBody>
      </p:sp>
    </p:spTree>
    <p:extLst>
      <p:ext uri="{BB962C8B-B14F-4D97-AF65-F5344CB8AC3E}">
        <p14:creationId xmlns:p14="http://schemas.microsoft.com/office/powerpoint/2010/main" val="1622164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61118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Management only looks at nodes in poor condition and then EWR sites</a:t>
            </a:r>
          </a:p>
        </p:txBody>
      </p:sp>
      <p:sp>
        <p:nvSpPr>
          <p:cNvPr id="4" name="Slide Number Placeholder 3"/>
          <p:cNvSpPr>
            <a:spLocks noGrp="1"/>
          </p:cNvSpPr>
          <p:nvPr>
            <p:ph type="sldNum" sz="quarter" idx="10"/>
          </p:nvPr>
        </p:nvSpPr>
        <p:spPr/>
        <p:txBody>
          <a:bodyPr/>
          <a:lstStyle/>
          <a:p>
            <a:fld id="{F06882C5-0E74-45C7-B8EB-8EC0B2789447}" type="slidenum">
              <a:rPr lang="en-ZA" smtClean="0"/>
              <a:t>18</a:t>
            </a:fld>
            <a:endParaRPr lang="en-ZA"/>
          </a:p>
        </p:txBody>
      </p:sp>
    </p:spTree>
    <p:extLst>
      <p:ext uri="{BB962C8B-B14F-4D97-AF65-F5344CB8AC3E}">
        <p14:creationId xmlns:p14="http://schemas.microsoft.com/office/powerpoint/2010/main" val="1260783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Management only looks at nodes in poor condition and then EWR sites</a:t>
            </a:r>
          </a:p>
        </p:txBody>
      </p:sp>
      <p:sp>
        <p:nvSpPr>
          <p:cNvPr id="4" name="Slide Number Placeholder 3"/>
          <p:cNvSpPr>
            <a:spLocks noGrp="1"/>
          </p:cNvSpPr>
          <p:nvPr>
            <p:ph type="sldNum" sz="quarter" idx="10"/>
          </p:nvPr>
        </p:nvSpPr>
        <p:spPr/>
        <p:txBody>
          <a:bodyPr/>
          <a:lstStyle/>
          <a:p>
            <a:fld id="{F06882C5-0E74-45C7-B8EB-8EC0B2789447}" type="slidenum">
              <a:rPr lang="en-ZA" smtClean="0"/>
              <a:t>19</a:t>
            </a:fld>
            <a:endParaRPr lang="en-ZA"/>
          </a:p>
        </p:txBody>
      </p:sp>
    </p:spTree>
    <p:extLst>
      <p:ext uri="{BB962C8B-B14F-4D97-AF65-F5344CB8AC3E}">
        <p14:creationId xmlns:p14="http://schemas.microsoft.com/office/powerpoint/2010/main" val="3188747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Management only looks at nodes in poor condition and then EWR sites</a:t>
            </a:r>
          </a:p>
        </p:txBody>
      </p:sp>
      <p:sp>
        <p:nvSpPr>
          <p:cNvPr id="4" name="Slide Number Placeholder 3"/>
          <p:cNvSpPr>
            <a:spLocks noGrp="1"/>
          </p:cNvSpPr>
          <p:nvPr>
            <p:ph type="sldNum" sz="quarter" idx="10"/>
          </p:nvPr>
        </p:nvSpPr>
        <p:spPr/>
        <p:txBody>
          <a:bodyPr/>
          <a:lstStyle/>
          <a:p>
            <a:fld id="{F06882C5-0E74-45C7-B8EB-8EC0B2789447}" type="slidenum">
              <a:rPr lang="en-ZA" smtClean="0"/>
              <a:t>20</a:t>
            </a:fld>
            <a:endParaRPr lang="en-ZA"/>
          </a:p>
        </p:txBody>
      </p:sp>
    </p:spTree>
    <p:extLst>
      <p:ext uri="{BB962C8B-B14F-4D97-AF65-F5344CB8AC3E}">
        <p14:creationId xmlns:p14="http://schemas.microsoft.com/office/powerpoint/2010/main" val="3284357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Evaluation </a:t>
            </a:r>
            <a:r>
              <a:rPr lang="en-ZA" dirty="0" err="1"/>
              <a:t>Rus</a:t>
            </a:r>
            <a:r>
              <a:rPr lang="en-ZA" dirty="0"/>
              <a:t> worked</a:t>
            </a:r>
            <a:r>
              <a:rPr lang="en-ZA" baseline="0" dirty="0"/>
              <a:t> example</a:t>
            </a:r>
            <a:endParaRPr lang="en-ZA" dirty="0"/>
          </a:p>
        </p:txBody>
      </p:sp>
      <p:sp>
        <p:nvSpPr>
          <p:cNvPr id="4" name="Slide Number Placeholder 3"/>
          <p:cNvSpPr>
            <a:spLocks noGrp="1"/>
          </p:cNvSpPr>
          <p:nvPr>
            <p:ph type="sldNum" sz="quarter" idx="10"/>
          </p:nvPr>
        </p:nvSpPr>
        <p:spPr/>
        <p:txBody>
          <a:bodyPr/>
          <a:lstStyle/>
          <a:p>
            <a:fld id="{F06882C5-0E74-45C7-B8EB-8EC0B2789447}" type="slidenum">
              <a:rPr lang="en-ZA" smtClean="0"/>
              <a:t>22</a:t>
            </a:fld>
            <a:endParaRPr lang="en-ZA"/>
          </a:p>
        </p:txBody>
      </p:sp>
    </p:spTree>
    <p:extLst>
      <p:ext uri="{BB962C8B-B14F-4D97-AF65-F5344CB8AC3E}">
        <p14:creationId xmlns:p14="http://schemas.microsoft.com/office/powerpoint/2010/main" val="2248081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45987393-4BAF-44DA-8B76-6012424E7849}" type="datetimeFigureOut">
              <a:rPr lang="en-US" altLang="en-US"/>
              <a:pPr>
                <a:defRPr/>
              </a:pPr>
              <a:t>7/17/2018</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B764CC87-6A4C-4263-A52E-8829D8A23EB4}" type="slidenum">
              <a:rPr lang="en-US" altLang="en-US"/>
              <a:pPr>
                <a:defRPr/>
              </a:pPr>
              <a:t>‹#›</a:t>
            </a:fld>
            <a:endParaRPr lang="en-US" altLang="en-US"/>
          </a:p>
        </p:txBody>
      </p:sp>
    </p:spTree>
    <p:extLst>
      <p:ext uri="{BB962C8B-B14F-4D97-AF65-F5344CB8AC3E}">
        <p14:creationId xmlns:p14="http://schemas.microsoft.com/office/powerpoint/2010/main" val="1990236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82161454-ADA6-45D6-B9B6-8C2014FB37B3}" type="datetimeFigureOut">
              <a:rPr lang="en-US" altLang="en-US"/>
              <a:pPr>
                <a:defRPr/>
              </a:pPr>
              <a:t>7/17/2018</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2FC5116C-BE80-4217-9CDC-3DB1B70B1F3D}" type="slidenum">
              <a:rPr lang="en-US" altLang="en-US"/>
              <a:pPr>
                <a:defRPr/>
              </a:pPr>
              <a:t>‹#›</a:t>
            </a:fld>
            <a:endParaRPr lang="en-US" altLang="en-US"/>
          </a:p>
        </p:txBody>
      </p:sp>
    </p:spTree>
    <p:extLst>
      <p:ext uri="{BB962C8B-B14F-4D97-AF65-F5344CB8AC3E}">
        <p14:creationId xmlns:p14="http://schemas.microsoft.com/office/powerpoint/2010/main" val="1431536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73D1B60D-D46A-45AA-811C-58C5B89D8541}" type="datetimeFigureOut">
              <a:rPr lang="en-US" altLang="en-US"/>
              <a:pPr>
                <a:defRPr/>
              </a:pPr>
              <a:t>7/17/2018</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0EDF0BB2-4187-4818-A057-A34C1D95F967}" type="slidenum">
              <a:rPr lang="en-US" altLang="en-US"/>
              <a:pPr>
                <a:defRPr/>
              </a:pPr>
              <a:t>‹#›</a:t>
            </a:fld>
            <a:endParaRPr lang="en-US" altLang="en-US"/>
          </a:p>
        </p:txBody>
      </p:sp>
    </p:spTree>
    <p:extLst>
      <p:ext uri="{BB962C8B-B14F-4D97-AF65-F5344CB8AC3E}">
        <p14:creationId xmlns:p14="http://schemas.microsoft.com/office/powerpoint/2010/main" val="1317607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with Slide Number">
    <p:spTree>
      <p:nvGrpSpPr>
        <p:cNvPr id="1" name=""/>
        <p:cNvGrpSpPr/>
        <p:nvPr/>
      </p:nvGrpSpPr>
      <p:grpSpPr>
        <a:xfrm>
          <a:off x="0" y="0"/>
          <a:ext cx="0" cy="0"/>
          <a:chOff x="0" y="0"/>
          <a:chExt cx="0" cy="0"/>
        </a:xfrm>
      </p:grpSpPr>
      <p:sp>
        <p:nvSpPr>
          <p:cNvPr id="4" name="Title 3"/>
          <p:cNvSpPr>
            <a:spLocks noGrp="1"/>
          </p:cNvSpPr>
          <p:nvPr>
            <p:ph type="title"/>
          </p:nvPr>
        </p:nvSpPr>
        <p:spPr>
          <a:xfrm>
            <a:off x="307930" y="432798"/>
            <a:ext cx="7553521" cy="815950"/>
          </a:xfrm>
          <a:prstGeom prst="rect">
            <a:avLst/>
          </a:prstGeom>
        </p:spPr>
        <p:txBody>
          <a:bodyPr anchor="t" anchorCtr="0"/>
          <a:lstStyle>
            <a:lvl1pPr>
              <a:defRPr/>
            </a:lvl1pPr>
          </a:lstStyle>
          <a:p>
            <a:r>
              <a:rPr lang="en-US" dirty="0"/>
              <a:t>Click to edit Master title style</a:t>
            </a:r>
            <a:endParaRPr lang="en-AU" dirty="0"/>
          </a:p>
        </p:txBody>
      </p:sp>
      <p:sp>
        <p:nvSpPr>
          <p:cNvPr id="5" name="Text Placeholder 4"/>
          <p:cNvSpPr>
            <a:spLocks noGrp="1"/>
          </p:cNvSpPr>
          <p:nvPr>
            <p:ph type="body" sz="quarter" idx="10"/>
          </p:nvPr>
        </p:nvSpPr>
        <p:spPr>
          <a:xfrm>
            <a:off x="307930" y="1725655"/>
            <a:ext cx="7562759" cy="4285367"/>
          </a:xfrm>
          <a:prstGeom prst="rect">
            <a:avLst/>
          </a:prstGeo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83590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7D5D9F13-04AC-4095-A76B-619EAFDF43A8}" type="datetimeFigureOut">
              <a:rPr lang="en-US" altLang="en-US"/>
              <a:pPr>
                <a:defRPr/>
              </a:pPr>
              <a:t>7/17/2018</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D44AC2A6-3926-4B6C-98C7-DFAFECD7075D}" type="slidenum">
              <a:rPr lang="en-US" altLang="en-US"/>
              <a:pPr>
                <a:defRPr/>
              </a:pPr>
              <a:t>‹#›</a:t>
            </a:fld>
            <a:endParaRPr lang="en-US" altLang="en-US"/>
          </a:p>
        </p:txBody>
      </p:sp>
    </p:spTree>
    <p:extLst>
      <p:ext uri="{BB962C8B-B14F-4D97-AF65-F5344CB8AC3E}">
        <p14:creationId xmlns:p14="http://schemas.microsoft.com/office/powerpoint/2010/main" val="1704012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1685E36A-282D-4809-A041-055E72C5B7DC}" type="datetimeFigureOut">
              <a:rPr lang="en-US" altLang="en-US"/>
              <a:pPr>
                <a:defRPr/>
              </a:pPr>
              <a:t>7/17/2018</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20183E4F-D3B4-4CAC-B6FE-87BEAB8CB8CB}" type="slidenum">
              <a:rPr lang="en-US" altLang="en-US"/>
              <a:pPr>
                <a:defRPr/>
              </a:pPr>
              <a:t>‹#›</a:t>
            </a:fld>
            <a:endParaRPr lang="en-US" altLang="en-US"/>
          </a:p>
        </p:txBody>
      </p:sp>
    </p:spTree>
    <p:extLst>
      <p:ext uri="{BB962C8B-B14F-4D97-AF65-F5344CB8AC3E}">
        <p14:creationId xmlns:p14="http://schemas.microsoft.com/office/powerpoint/2010/main" val="434971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5CE460CD-7DB1-4E0C-9193-8FCCD8024AFB}" type="datetimeFigureOut">
              <a:rPr lang="en-US" altLang="en-US"/>
              <a:pPr>
                <a:defRPr/>
              </a:pPr>
              <a:t>7/17/2018</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6BC22AF0-F511-4896-B988-A3E7727D7266}" type="slidenum">
              <a:rPr lang="en-US" altLang="en-US"/>
              <a:pPr>
                <a:defRPr/>
              </a:pPr>
              <a:t>‹#›</a:t>
            </a:fld>
            <a:endParaRPr lang="en-US" altLang="en-US"/>
          </a:p>
        </p:txBody>
      </p:sp>
    </p:spTree>
    <p:extLst>
      <p:ext uri="{BB962C8B-B14F-4D97-AF65-F5344CB8AC3E}">
        <p14:creationId xmlns:p14="http://schemas.microsoft.com/office/powerpoint/2010/main" val="2903957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CECED1E6-E771-42C2-9B7F-2493C1DBB07B}" type="datetimeFigureOut">
              <a:rPr lang="en-US" altLang="en-US"/>
              <a:pPr>
                <a:defRPr/>
              </a:pPr>
              <a:t>7/17/2018</a:t>
            </a:fld>
            <a:endParaRPr lang="en-US" alt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B0B1FCAF-BF12-40C8-A800-87900226EAF8}" type="slidenum">
              <a:rPr lang="en-US" altLang="en-US"/>
              <a:pPr>
                <a:defRPr/>
              </a:pPr>
              <a:t>‹#›</a:t>
            </a:fld>
            <a:endParaRPr lang="en-US" altLang="en-US"/>
          </a:p>
        </p:txBody>
      </p:sp>
    </p:spTree>
    <p:extLst>
      <p:ext uri="{BB962C8B-B14F-4D97-AF65-F5344CB8AC3E}">
        <p14:creationId xmlns:p14="http://schemas.microsoft.com/office/powerpoint/2010/main" val="4047068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2F7667F4-55C5-46E7-990F-B9950AB3CD33}" type="datetimeFigureOut">
              <a:rPr lang="en-US" altLang="en-US"/>
              <a:pPr>
                <a:defRPr/>
              </a:pPr>
              <a:t>7/17/2018</a:t>
            </a:fld>
            <a:endParaRPr lang="en-US" alt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940FFCBB-2AFB-4E3E-9D8B-299DBF95467B}" type="slidenum">
              <a:rPr lang="en-US" altLang="en-US"/>
              <a:pPr>
                <a:defRPr/>
              </a:pPr>
              <a:t>‹#›</a:t>
            </a:fld>
            <a:endParaRPr lang="en-US" altLang="en-US"/>
          </a:p>
        </p:txBody>
      </p:sp>
    </p:spTree>
    <p:extLst>
      <p:ext uri="{BB962C8B-B14F-4D97-AF65-F5344CB8AC3E}">
        <p14:creationId xmlns:p14="http://schemas.microsoft.com/office/powerpoint/2010/main" val="338695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248508D5-E4F4-46DE-821D-8D58DCACD371}" type="datetimeFigureOut">
              <a:rPr lang="en-US" altLang="en-US"/>
              <a:pPr>
                <a:defRPr/>
              </a:pPr>
              <a:t>7/17/2018</a:t>
            </a:fld>
            <a:endParaRPr lang="en-US" alt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12C80EAA-A15B-4E9D-BF4E-A4D79FA337C3}" type="slidenum">
              <a:rPr lang="en-US" altLang="en-US"/>
              <a:pPr>
                <a:defRPr/>
              </a:pPr>
              <a:t>‹#›</a:t>
            </a:fld>
            <a:endParaRPr lang="en-US" altLang="en-US"/>
          </a:p>
        </p:txBody>
      </p:sp>
    </p:spTree>
    <p:extLst>
      <p:ext uri="{BB962C8B-B14F-4D97-AF65-F5344CB8AC3E}">
        <p14:creationId xmlns:p14="http://schemas.microsoft.com/office/powerpoint/2010/main" val="1963265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8C48E02B-8E60-4869-B957-F79197900361}" type="datetimeFigureOut">
              <a:rPr lang="en-US" altLang="en-US"/>
              <a:pPr>
                <a:defRPr/>
              </a:pPr>
              <a:t>7/17/2018</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CFD386AC-7BBB-4A30-8DFD-FCEC05687458}" type="slidenum">
              <a:rPr lang="en-US" altLang="en-US"/>
              <a:pPr>
                <a:defRPr/>
              </a:pPr>
              <a:t>‹#›</a:t>
            </a:fld>
            <a:endParaRPr lang="en-US" altLang="en-US"/>
          </a:p>
        </p:txBody>
      </p:sp>
    </p:spTree>
    <p:extLst>
      <p:ext uri="{BB962C8B-B14F-4D97-AF65-F5344CB8AC3E}">
        <p14:creationId xmlns:p14="http://schemas.microsoft.com/office/powerpoint/2010/main" val="1074728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A272579C-C942-4AE6-A173-E5FB27E4F397}" type="datetimeFigureOut">
              <a:rPr lang="en-US" altLang="en-US"/>
              <a:pPr>
                <a:defRPr/>
              </a:pPr>
              <a:t>7/17/2018</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4FFEFE33-234B-475E-8AD2-B1DC825D9A2E}" type="slidenum">
              <a:rPr lang="en-US" altLang="en-US"/>
              <a:pPr>
                <a:defRPr/>
              </a:pPr>
              <a:t>‹#›</a:t>
            </a:fld>
            <a:endParaRPr lang="en-US" altLang="en-US"/>
          </a:p>
        </p:txBody>
      </p:sp>
    </p:spTree>
    <p:extLst>
      <p:ext uri="{BB962C8B-B14F-4D97-AF65-F5344CB8AC3E}">
        <p14:creationId xmlns:p14="http://schemas.microsoft.com/office/powerpoint/2010/main" val="2170905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DWS Slide Pages1.jpg"/>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 id="2147484281"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DWS Slide Cover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53538" cy="693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descr="DWS Slide Cover pic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512888"/>
            <a:ext cx="9253538"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6"/>
          <p:cNvSpPr txBox="1">
            <a:spLocks noChangeArrowheads="1"/>
          </p:cNvSpPr>
          <p:nvPr/>
        </p:nvSpPr>
        <p:spPr bwMode="auto">
          <a:xfrm>
            <a:off x="554037" y="1743333"/>
            <a:ext cx="858996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defRPr/>
            </a:pPr>
            <a:r>
              <a:rPr lang="en-US" sz="2000" b="1" dirty="0">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The Determination of Water Resources Classes and Resource Quality Objectives for the water resources in in the Breede-Gouritz WMA</a:t>
            </a:r>
            <a:r>
              <a:rPr lang="en-ZA" sz="2000" b="1" dirty="0">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 </a:t>
            </a:r>
          </a:p>
          <a:p>
            <a:pPr lvl="0">
              <a:defRPr/>
            </a:pPr>
            <a:r>
              <a:rPr lang="en-ZA" sz="2000" b="1" i="1" dirty="0">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Focus on </a:t>
            </a:r>
            <a:r>
              <a:rPr lang="en-ZA" sz="2000" b="1" i="1" dirty="0" err="1">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Gouritz</a:t>
            </a:r>
            <a:r>
              <a:rPr lang="en-ZA" sz="2000" b="1" i="1" dirty="0">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-Coastal area</a:t>
            </a:r>
          </a:p>
          <a:p>
            <a:pPr lvl="0">
              <a:defRPr/>
            </a:pPr>
            <a:endParaRPr lang="en-US" dirty="0">
              <a:solidFill>
                <a:srgbClr val="EEECE1">
                  <a:lumMod val="25000"/>
                </a:srgbClr>
              </a:solidFill>
              <a:latin typeface="Gill Snas" charset="0"/>
              <a:ea typeface="ＭＳ Ｐゴシック" pitchFamily="34" charset="-128"/>
              <a:cs typeface="Gill Snas" charset="0"/>
            </a:endParaRPr>
          </a:p>
          <a:p>
            <a:pPr lvl="0">
              <a:defRPr/>
            </a:pPr>
            <a:r>
              <a:rPr lang="en-US" sz="2800" b="1" dirty="0">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Technical Task Group meeting 2: </a:t>
            </a:r>
            <a:r>
              <a:rPr lang="en-ZA" sz="2800" b="1" dirty="0">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Presentation and workshopping of d</a:t>
            </a:r>
            <a:r>
              <a:rPr lang="en-US" sz="2800" b="1" dirty="0">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raft Resource Quality Objectives</a:t>
            </a:r>
          </a:p>
          <a:p>
            <a:pPr>
              <a:defRPr/>
            </a:pPr>
            <a:r>
              <a:rPr lang="en-ZA" sz="2800" b="1" dirty="0">
                <a:solidFill>
                  <a:schemeClr val="bg2">
                    <a:lumMod val="25000"/>
                  </a:schemeClr>
                </a:solidFill>
                <a:effectLst>
                  <a:outerShdw blurRad="38100" dist="38100" dir="2700000" algn="tl">
                    <a:srgbClr val="000000">
                      <a:alpha val="43137"/>
                    </a:srgbClr>
                  </a:outerShdw>
                </a:effectLst>
              </a:rPr>
              <a:t>Overview of the RQOs Process</a:t>
            </a:r>
            <a:endParaRPr lang="en-GB" sz="2800" b="1" dirty="0">
              <a:solidFill>
                <a:schemeClr val="bg2">
                  <a:lumMod val="25000"/>
                </a:schemeClr>
              </a:solidFill>
              <a:effectLst>
                <a:outerShdw blurRad="38100" dist="38100" dir="2700000" algn="tl">
                  <a:srgbClr val="000000">
                    <a:alpha val="43137"/>
                  </a:srgbClr>
                </a:outerShdw>
              </a:effectLst>
            </a:endParaRPr>
          </a:p>
          <a:p>
            <a:pPr lvl="0">
              <a:defRPr/>
            </a:pPr>
            <a:endParaRPr lang="en-US" sz="1400" dirty="0">
              <a:solidFill>
                <a:srgbClr val="EEECE1">
                  <a:lumMod val="25000"/>
                </a:srgbClr>
              </a:solidFill>
              <a:latin typeface="Gill Snas" charset="0"/>
              <a:ea typeface="ＭＳ Ｐゴシック" pitchFamily="34" charset="-128"/>
              <a:cs typeface="Gill Snas" charset="0"/>
            </a:endParaRPr>
          </a:p>
          <a:p>
            <a:pPr lvl="0">
              <a:defRPr/>
            </a:pPr>
            <a:endParaRPr lang="en-US" sz="1400" dirty="0">
              <a:solidFill>
                <a:srgbClr val="EEECE1">
                  <a:lumMod val="25000"/>
                </a:srgbClr>
              </a:solidFill>
              <a:latin typeface="Gill Snas" charset="0"/>
              <a:ea typeface="ＭＳ Ｐゴシック" pitchFamily="34" charset="-128"/>
              <a:cs typeface="Gill Snas" charset="0"/>
            </a:endParaRPr>
          </a:p>
          <a:p>
            <a:pPr lvl="0">
              <a:defRPr/>
            </a:pPr>
            <a:r>
              <a:rPr lang="en-US" sz="1600" b="1" dirty="0">
                <a:solidFill>
                  <a:srgbClr val="EEECE1">
                    <a:lumMod val="25000"/>
                  </a:srgbClr>
                </a:solidFill>
                <a:effectLst>
                  <a:outerShdw blurRad="38100" dist="38100" dir="2700000" algn="tl">
                    <a:srgbClr val="000000">
                      <a:alpha val="43137"/>
                    </a:srgbClr>
                  </a:outerShdw>
                </a:effectLst>
                <a:latin typeface="Gill Snas" charset="0"/>
                <a:ea typeface="ＭＳ Ｐゴシック" pitchFamily="34" charset="-128"/>
                <a:cs typeface="Gill Snas" charset="0"/>
              </a:rPr>
              <a:t>Presented by: Erik van der Berg</a:t>
            </a:r>
          </a:p>
          <a:p>
            <a:pPr lvl="0">
              <a:defRPr/>
            </a:pPr>
            <a:endParaRPr lang="en-US" sz="1800" dirty="0">
              <a:solidFill>
                <a:srgbClr val="EEECE1">
                  <a:lumMod val="25000"/>
                </a:srgbClr>
              </a:solidFill>
              <a:latin typeface="Gill Snas" charset="0"/>
              <a:ea typeface="ＭＳ Ｐゴシック" pitchFamily="34" charset="-128"/>
              <a:cs typeface="Gill Snas" charset="0"/>
            </a:endParaRPr>
          </a:p>
          <a:p>
            <a:pPr lvl="0">
              <a:defRPr/>
            </a:pPr>
            <a:endParaRPr lang="en-US" sz="1800" dirty="0">
              <a:solidFill>
                <a:srgbClr val="EEECE1">
                  <a:lumMod val="25000"/>
                </a:srgbClr>
              </a:solidFill>
              <a:latin typeface="Gill Snas" charset="0"/>
              <a:ea typeface="ＭＳ Ｐゴシック" pitchFamily="34" charset="-128"/>
              <a:cs typeface="Gill Snas" charset="0"/>
            </a:endParaRPr>
          </a:p>
          <a:p>
            <a:pPr eaLnBrk="1" hangingPunct="1">
              <a:defRPr/>
            </a:pPr>
            <a:r>
              <a:rPr lang="en-US" sz="1600" dirty="0">
                <a:solidFill>
                  <a:schemeClr val="bg2">
                    <a:lumMod val="25000"/>
                  </a:schemeClr>
                </a:solidFill>
                <a:latin typeface="Gill Snas" charset="0"/>
                <a:cs typeface="Gill Snas" charset="0"/>
              </a:rPr>
              <a:t>12-16 March 2018</a:t>
            </a:r>
          </a:p>
          <a:p>
            <a:pPr eaLnBrk="1" hangingPunct="1">
              <a:defRPr/>
            </a:pPr>
            <a:r>
              <a:rPr lang="en-US" sz="1600" dirty="0">
                <a:solidFill>
                  <a:schemeClr val="bg2">
                    <a:lumMod val="25000"/>
                  </a:schemeClr>
                </a:solidFill>
                <a:latin typeface="Gill Snas" charset="0"/>
                <a:cs typeface="Gill Snas" charset="0"/>
              </a:rPr>
              <a:t>Carmel Guest Farm, Victoria Bay</a:t>
            </a:r>
          </a:p>
        </p:txBody>
      </p:sp>
      <p:pic>
        <p:nvPicPr>
          <p:cNvPr id="14341" name="Picture 1" descr="NDP_LOGO-1_colou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73988" y="304800"/>
            <a:ext cx="954087"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272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4326" y="-16718"/>
            <a:ext cx="9144000" cy="58105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2800" b="1" dirty="0"/>
              <a:t>Integrated Units of Analysis and Nodes</a:t>
            </a:r>
            <a:endParaRPr lang="en-GB" sz="28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2" y="418526"/>
            <a:ext cx="9132270" cy="6439474"/>
          </a:xfrm>
          <a:prstGeom prst="rect">
            <a:avLst/>
          </a:prstGeom>
        </p:spPr>
      </p:pic>
      <p:sp>
        <p:nvSpPr>
          <p:cNvPr id="4" name="Rectangle 3"/>
          <p:cNvSpPr/>
          <p:nvPr/>
        </p:nvSpPr>
        <p:spPr>
          <a:xfrm>
            <a:off x="0" y="1758"/>
            <a:ext cx="9122103" cy="39829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TextBox 8"/>
          <p:cNvSpPr txBox="1"/>
          <p:nvPr/>
        </p:nvSpPr>
        <p:spPr>
          <a:xfrm>
            <a:off x="5226093" y="5995903"/>
            <a:ext cx="2716714" cy="830997"/>
          </a:xfrm>
          <a:prstGeom prst="rect">
            <a:avLst/>
          </a:prstGeom>
          <a:noFill/>
        </p:spPr>
        <p:txBody>
          <a:bodyPr wrap="square" rtlCol="0">
            <a:spAutoFit/>
          </a:bodyPr>
          <a:lstStyle/>
          <a:p>
            <a:r>
              <a:rPr lang="en-ZA" b="1" dirty="0" err="1"/>
              <a:t>Breede</a:t>
            </a:r>
            <a:r>
              <a:rPr lang="en-ZA" b="1" dirty="0"/>
              <a:t>-Overberg Region</a:t>
            </a:r>
            <a:endParaRPr lang="en-GB" b="1" dirty="0"/>
          </a:p>
        </p:txBody>
      </p:sp>
    </p:spTree>
    <p:extLst>
      <p:ext uri="{BB962C8B-B14F-4D97-AF65-F5344CB8AC3E}">
        <p14:creationId xmlns:p14="http://schemas.microsoft.com/office/powerpoint/2010/main" val="4082677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0" y="1245897"/>
          <a:ext cx="9152266" cy="4935830"/>
        </p:xfrm>
        <a:graphic>
          <a:graphicData uri="http://schemas.openxmlformats.org/drawingml/2006/table">
            <a:tbl>
              <a:tblPr firstRow="1" firstCol="1" bandRow="1">
                <a:tableStyleId>{5C22544A-7EE6-4342-B048-85BDC9FD1C3A}</a:tableStyleId>
              </a:tblPr>
              <a:tblGrid>
                <a:gridCol w="163925">
                  <a:extLst>
                    <a:ext uri="{9D8B030D-6E8A-4147-A177-3AD203B41FA5}">
                      <a16:colId xmlns:a16="http://schemas.microsoft.com/office/drawing/2014/main" xmlns="" val="20000"/>
                    </a:ext>
                  </a:extLst>
                </a:gridCol>
                <a:gridCol w="5979700">
                  <a:extLst>
                    <a:ext uri="{9D8B030D-6E8A-4147-A177-3AD203B41FA5}">
                      <a16:colId xmlns:a16="http://schemas.microsoft.com/office/drawing/2014/main" xmlns="" val="20001"/>
                    </a:ext>
                  </a:extLst>
                </a:gridCol>
                <a:gridCol w="3008641">
                  <a:extLst>
                    <a:ext uri="{9D8B030D-6E8A-4147-A177-3AD203B41FA5}">
                      <a16:colId xmlns:a16="http://schemas.microsoft.com/office/drawing/2014/main" xmlns="" val="20002"/>
                    </a:ext>
                  </a:extLst>
                </a:gridCol>
              </a:tblGrid>
              <a:tr h="800238">
                <a:tc>
                  <a:txBody>
                    <a:bodyPr/>
                    <a:lstStyle/>
                    <a:p>
                      <a:pPr marL="0" marR="0" algn="ctr">
                        <a:lnSpc>
                          <a:spcPct val="107000"/>
                        </a:lnSpc>
                        <a:spcBef>
                          <a:spcPts val="0"/>
                        </a:spcBef>
                        <a:spcAft>
                          <a:spcPts val="0"/>
                        </a:spcAft>
                      </a:pPr>
                      <a:endParaRPr lang="en-GB" sz="3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2400" dirty="0">
                          <a:effectLst/>
                        </a:rPr>
                        <a:t>Integrated Unit of Analysis (IUA)</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2400" dirty="0">
                          <a:effectLst/>
                        </a:rPr>
                        <a:t>Recommended Classes</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0"/>
                  </a:ext>
                </a:extLst>
              </a:tr>
              <a:tr h="400120">
                <a:tc rowSpan="10">
                  <a:txBody>
                    <a:bodyPr/>
                    <a:lstStyle/>
                    <a:p>
                      <a:pPr marL="0" marR="0" algn="ctr">
                        <a:lnSpc>
                          <a:spcPct val="107000"/>
                        </a:lnSpc>
                        <a:spcBef>
                          <a:spcPts val="0"/>
                        </a:spcBef>
                        <a:spcAft>
                          <a:spcPts val="0"/>
                        </a:spcAft>
                      </a:pPr>
                      <a:endParaRPr lang="en-GB" sz="3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171450" marR="0" indent="0" algn="l">
                        <a:lnSpc>
                          <a:spcPct val="107000"/>
                        </a:lnSpc>
                        <a:spcBef>
                          <a:spcPts val="0"/>
                        </a:spcBef>
                        <a:spcAft>
                          <a:spcPts val="0"/>
                        </a:spcAft>
                      </a:pPr>
                      <a:r>
                        <a:rPr lang="en-GB" sz="2400" dirty="0">
                          <a:effectLst/>
                        </a:rPr>
                        <a:t>A1 Upper </a:t>
                      </a:r>
                      <a:r>
                        <a:rPr lang="en-GB" sz="2400" dirty="0" err="1">
                          <a:effectLst/>
                        </a:rPr>
                        <a:t>Breede</a:t>
                      </a:r>
                      <a:r>
                        <a:rPr lang="en-GB" sz="2400" dirty="0">
                          <a:effectLst/>
                        </a:rPr>
                        <a:t> Tributaries</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2400" dirty="0">
                          <a:effectLst/>
                        </a:rPr>
                        <a:t>II</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0001"/>
                  </a:ext>
                </a:extLst>
              </a:tr>
              <a:tr h="400120">
                <a:tc vMerge="1">
                  <a:txBody>
                    <a:bodyPr/>
                    <a:lstStyle/>
                    <a:p>
                      <a:endParaRPr lang="en-GB"/>
                    </a:p>
                  </a:txBody>
                  <a:tcPr/>
                </a:tc>
                <a:tc>
                  <a:txBody>
                    <a:bodyPr/>
                    <a:lstStyle/>
                    <a:p>
                      <a:pPr marL="171450" marR="0" indent="0" algn="l" defTabSz="457200" rtl="0" eaLnBrk="1" latinLnBrk="0" hangingPunct="1">
                        <a:lnSpc>
                          <a:spcPct val="107000"/>
                        </a:lnSpc>
                        <a:spcBef>
                          <a:spcPts val="0"/>
                        </a:spcBef>
                        <a:spcAft>
                          <a:spcPts val="0"/>
                        </a:spcAft>
                      </a:pPr>
                      <a:r>
                        <a:rPr lang="en-GB" sz="2400" kern="1200" dirty="0">
                          <a:solidFill>
                            <a:schemeClr val="dk1"/>
                          </a:solidFill>
                          <a:effectLst/>
                          <a:latin typeface="+mn-lt"/>
                          <a:ea typeface="+mn-ea"/>
                          <a:cs typeface="+mn-cs"/>
                        </a:rPr>
                        <a:t>A2 Middle </a:t>
                      </a:r>
                      <a:r>
                        <a:rPr lang="en-GB" sz="2400" kern="1200" dirty="0" err="1">
                          <a:solidFill>
                            <a:schemeClr val="dk1"/>
                          </a:solidFill>
                          <a:effectLst/>
                          <a:latin typeface="+mn-lt"/>
                          <a:ea typeface="+mn-ea"/>
                          <a:cs typeface="+mn-cs"/>
                        </a:rPr>
                        <a:t>Breede</a:t>
                      </a:r>
                      <a:r>
                        <a:rPr lang="en-GB" sz="2400" kern="1200" dirty="0">
                          <a:solidFill>
                            <a:schemeClr val="dk1"/>
                          </a:solidFill>
                          <a:effectLst/>
                          <a:latin typeface="+mn-lt"/>
                          <a:ea typeface="+mn-ea"/>
                          <a:cs typeface="+mn-cs"/>
                        </a:rPr>
                        <a:t> Renosterveld</a:t>
                      </a:r>
                    </a:p>
                  </a:txBody>
                  <a:tcPr marL="68580" marR="68580" marT="0" marB="0" anchor="ctr"/>
                </a:tc>
                <a:tc>
                  <a:txBody>
                    <a:bodyPr/>
                    <a:lstStyle/>
                    <a:p>
                      <a:pPr marL="0" marR="0" algn="ctr">
                        <a:lnSpc>
                          <a:spcPct val="107000"/>
                        </a:lnSpc>
                        <a:spcBef>
                          <a:spcPts val="0"/>
                        </a:spcBef>
                        <a:spcAft>
                          <a:spcPts val="0"/>
                        </a:spcAft>
                      </a:pPr>
                      <a:r>
                        <a:rPr lang="en-GB" sz="2400" dirty="0">
                          <a:effectLst/>
                        </a:rPr>
                        <a:t>III</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extLst>
                  <a:ext uri="{0D108BD9-81ED-4DB2-BD59-A6C34878D82A}">
                    <a16:rowId xmlns:a16="http://schemas.microsoft.com/office/drawing/2014/main" xmlns="" val="10002"/>
                  </a:ext>
                </a:extLst>
              </a:tr>
              <a:tr h="400120">
                <a:tc vMerge="1">
                  <a:txBody>
                    <a:bodyPr/>
                    <a:lstStyle/>
                    <a:p>
                      <a:endParaRPr lang="en-GB"/>
                    </a:p>
                  </a:txBody>
                  <a:tcPr/>
                </a:tc>
                <a:tc>
                  <a:txBody>
                    <a:bodyPr/>
                    <a:lstStyle/>
                    <a:p>
                      <a:pPr marL="171450" marR="0" indent="0" algn="l" defTabSz="457200" rtl="0" eaLnBrk="1" latinLnBrk="0" hangingPunct="1">
                        <a:lnSpc>
                          <a:spcPct val="107000"/>
                        </a:lnSpc>
                        <a:spcBef>
                          <a:spcPts val="0"/>
                        </a:spcBef>
                        <a:spcAft>
                          <a:spcPts val="0"/>
                        </a:spcAft>
                      </a:pPr>
                      <a:r>
                        <a:rPr lang="en-GB" sz="2400" kern="1200" dirty="0">
                          <a:solidFill>
                            <a:schemeClr val="dk1"/>
                          </a:solidFill>
                          <a:effectLst/>
                          <a:latin typeface="+mn-lt"/>
                          <a:ea typeface="+mn-ea"/>
                          <a:cs typeface="+mn-cs"/>
                        </a:rPr>
                        <a:t>A3 </a:t>
                      </a:r>
                      <a:r>
                        <a:rPr lang="en-GB" sz="2400" kern="1200" dirty="0" err="1">
                          <a:solidFill>
                            <a:schemeClr val="dk1"/>
                          </a:solidFill>
                          <a:effectLst/>
                          <a:latin typeface="+mn-lt"/>
                          <a:ea typeface="+mn-ea"/>
                          <a:cs typeface="+mn-cs"/>
                        </a:rPr>
                        <a:t>Breede</a:t>
                      </a:r>
                      <a:r>
                        <a:rPr lang="en-GB" sz="2400" kern="1200" dirty="0">
                          <a:solidFill>
                            <a:schemeClr val="dk1"/>
                          </a:solidFill>
                          <a:effectLst/>
                          <a:latin typeface="+mn-lt"/>
                          <a:ea typeface="+mn-ea"/>
                          <a:cs typeface="+mn-cs"/>
                        </a:rPr>
                        <a:t> Working Tributaries</a:t>
                      </a:r>
                    </a:p>
                  </a:txBody>
                  <a:tcPr marL="68580" marR="68580" marT="0" marB="0" anchor="ctr"/>
                </a:tc>
                <a:tc>
                  <a:txBody>
                    <a:bodyPr/>
                    <a:lstStyle/>
                    <a:p>
                      <a:pPr marL="0" marR="0" algn="ctr">
                        <a:lnSpc>
                          <a:spcPct val="107000"/>
                        </a:lnSpc>
                        <a:spcBef>
                          <a:spcPts val="0"/>
                        </a:spcBef>
                        <a:spcAft>
                          <a:spcPts val="0"/>
                        </a:spcAft>
                      </a:pPr>
                      <a:r>
                        <a:rPr lang="en-GB" sz="2400" dirty="0">
                          <a:effectLst/>
                        </a:rPr>
                        <a:t>III</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extLst>
                  <a:ext uri="{0D108BD9-81ED-4DB2-BD59-A6C34878D82A}">
                    <a16:rowId xmlns:a16="http://schemas.microsoft.com/office/drawing/2014/main" xmlns="" val="10003"/>
                  </a:ext>
                </a:extLst>
              </a:tr>
              <a:tr h="400120">
                <a:tc vMerge="1">
                  <a:txBody>
                    <a:bodyPr/>
                    <a:lstStyle/>
                    <a:p>
                      <a:endParaRPr lang="en-GB"/>
                    </a:p>
                  </a:txBody>
                  <a:tcPr/>
                </a:tc>
                <a:tc>
                  <a:txBody>
                    <a:bodyPr/>
                    <a:lstStyle/>
                    <a:p>
                      <a:pPr marL="171450" marR="0" indent="0" algn="l" defTabSz="457200" rtl="0" eaLnBrk="1" latinLnBrk="0" hangingPunct="1">
                        <a:lnSpc>
                          <a:spcPct val="107000"/>
                        </a:lnSpc>
                        <a:spcBef>
                          <a:spcPts val="0"/>
                        </a:spcBef>
                        <a:spcAft>
                          <a:spcPts val="0"/>
                        </a:spcAft>
                      </a:pPr>
                      <a:r>
                        <a:rPr lang="en-GB" sz="2400" kern="1200" dirty="0">
                          <a:solidFill>
                            <a:schemeClr val="dk1"/>
                          </a:solidFill>
                          <a:effectLst/>
                          <a:latin typeface="+mn-lt"/>
                          <a:ea typeface="+mn-ea"/>
                          <a:cs typeface="+mn-cs"/>
                        </a:rPr>
                        <a:t>B4 </a:t>
                      </a:r>
                      <a:r>
                        <a:rPr lang="en-GB" sz="2400" kern="1200" dirty="0" err="1">
                          <a:solidFill>
                            <a:schemeClr val="dk1"/>
                          </a:solidFill>
                          <a:effectLst/>
                          <a:latin typeface="+mn-lt"/>
                          <a:ea typeface="+mn-ea"/>
                          <a:cs typeface="+mn-cs"/>
                        </a:rPr>
                        <a:t>Riversonderend</a:t>
                      </a:r>
                      <a:r>
                        <a:rPr lang="en-GB" sz="2400" kern="1200" dirty="0">
                          <a:solidFill>
                            <a:schemeClr val="dk1"/>
                          </a:solidFill>
                          <a:effectLst/>
                          <a:latin typeface="+mn-lt"/>
                          <a:ea typeface="+mn-ea"/>
                          <a:cs typeface="+mn-cs"/>
                        </a:rPr>
                        <a:t> </a:t>
                      </a:r>
                      <a:r>
                        <a:rPr lang="en-GB" sz="2400" kern="1200" dirty="0" err="1">
                          <a:solidFill>
                            <a:schemeClr val="dk1"/>
                          </a:solidFill>
                          <a:effectLst/>
                          <a:latin typeface="+mn-lt"/>
                          <a:ea typeface="+mn-ea"/>
                          <a:cs typeface="+mn-cs"/>
                        </a:rPr>
                        <a:t>Theewaters</a:t>
                      </a:r>
                      <a:endParaRPr lang="en-GB" sz="2400" kern="1200" dirty="0">
                        <a:solidFill>
                          <a:schemeClr val="dk1"/>
                        </a:solidFill>
                        <a:effectLst/>
                        <a:latin typeface="+mn-lt"/>
                        <a:ea typeface="+mn-ea"/>
                        <a:cs typeface="+mn-cs"/>
                      </a:endParaRPr>
                    </a:p>
                  </a:txBody>
                  <a:tcPr marL="68580" marR="68580" marT="0" marB="0" anchor="ctr"/>
                </a:tc>
                <a:tc>
                  <a:txBody>
                    <a:bodyPr/>
                    <a:lstStyle/>
                    <a:p>
                      <a:pPr marL="0" marR="0" algn="ctr">
                        <a:lnSpc>
                          <a:spcPct val="107000"/>
                        </a:lnSpc>
                        <a:spcBef>
                          <a:spcPts val="0"/>
                        </a:spcBef>
                        <a:spcAft>
                          <a:spcPts val="0"/>
                        </a:spcAft>
                      </a:pPr>
                      <a:r>
                        <a:rPr lang="en-GB" sz="2400" dirty="0">
                          <a:effectLst/>
                        </a:rPr>
                        <a:t>III</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extLst>
                  <a:ext uri="{0D108BD9-81ED-4DB2-BD59-A6C34878D82A}">
                    <a16:rowId xmlns:a16="http://schemas.microsoft.com/office/drawing/2014/main" xmlns="" val="10004"/>
                  </a:ext>
                </a:extLst>
              </a:tr>
              <a:tr h="400120">
                <a:tc vMerge="1">
                  <a:txBody>
                    <a:bodyPr/>
                    <a:lstStyle/>
                    <a:p>
                      <a:endParaRPr lang="en-GB"/>
                    </a:p>
                  </a:txBody>
                  <a:tcPr/>
                </a:tc>
                <a:tc>
                  <a:txBody>
                    <a:bodyPr/>
                    <a:lstStyle/>
                    <a:p>
                      <a:pPr marL="171450" marR="0" indent="0" algn="l" defTabSz="457200" rtl="0" eaLnBrk="1" latinLnBrk="0" hangingPunct="1">
                        <a:lnSpc>
                          <a:spcPct val="107000"/>
                        </a:lnSpc>
                        <a:spcBef>
                          <a:spcPts val="0"/>
                        </a:spcBef>
                        <a:spcAft>
                          <a:spcPts val="0"/>
                        </a:spcAft>
                      </a:pPr>
                      <a:r>
                        <a:rPr lang="en-GB" sz="2400" kern="1200" dirty="0">
                          <a:solidFill>
                            <a:schemeClr val="dk1"/>
                          </a:solidFill>
                          <a:effectLst/>
                          <a:latin typeface="+mn-lt"/>
                          <a:ea typeface="+mn-ea"/>
                          <a:cs typeface="+mn-cs"/>
                        </a:rPr>
                        <a:t>F9 Lower </a:t>
                      </a:r>
                      <a:r>
                        <a:rPr lang="en-GB" sz="2400" kern="1200" dirty="0" err="1">
                          <a:solidFill>
                            <a:schemeClr val="dk1"/>
                          </a:solidFill>
                          <a:effectLst/>
                          <a:latin typeface="+mn-lt"/>
                          <a:ea typeface="+mn-ea"/>
                          <a:cs typeface="+mn-cs"/>
                        </a:rPr>
                        <a:t>Riversonderend</a:t>
                      </a:r>
                      <a:endParaRPr lang="en-GB" sz="2400" kern="1200" dirty="0">
                        <a:solidFill>
                          <a:schemeClr val="dk1"/>
                        </a:solidFill>
                        <a:effectLst/>
                        <a:latin typeface="+mn-lt"/>
                        <a:ea typeface="+mn-ea"/>
                        <a:cs typeface="+mn-cs"/>
                      </a:endParaRPr>
                    </a:p>
                  </a:txBody>
                  <a:tcPr marL="68580" marR="68580" marT="0" marB="0" anchor="ctr"/>
                </a:tc>
                <a:tc>
                  <a:txBody>
                    <a:bodyPr/>
                    <a:lstStyle/>
                    <a:p>
                      <a:pPr marL="0" marR="0" algn="ctr">
                        <a:lnSpc>
                          <a:spcPct val="107000"/>
                        </a:lnSpc>
                        <a:spcBef>
                          <a:spcPts val="0"/>
                        </a:spcBef>
                        <a:spcAft>
                          <a:spcPts val="0"/>
                        </a:spcAft>
                      </a:pPr>
                      <a:r>
                        <a:rPr lang="en-GB" sz="2400" dirty="0">
                          <a:effectLst/>
                        </a:rPr>
                        <a:t>III</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extLst>
                  <a:ext uri="{0D108BD9-81ED-4DB2-BD59-A6C34878D82A}">
                    <a16:rowId xmlns:a16="http://schemas.microsoft.com/office/drawing/2014/main" xmlns="" val="10005"/>
                  </a:ext>
                </a:extLst>
              </a:tr>
              <a:tr h="400120">
                <a:tc vMerge="1">
                  <a:txBody>
                    <a:bodyPr/>
                    <a:lstStyle/>
                    <a:p>
                      <a:endParaRPr lang="en-GB"/>
                    </a:p>
                  </a:txBody>
                  <a:tcPr/>
                </a:tc>
                <a:tc>
                  <a:txBody>
                    <a:bodyPr/>
                    <a:lstStyle/>
                    <a:p>
                      <a:pPr marL="171450" marR="0" indent="0" algn="l" defTabSz="457200" rtl="0" eaLnBrk="1" latinLnBrk="0" hangingPunct="1">
                        <a:lnSpc>
                          <a:spcPct val="107000"/>
                        </a:lnSpc>
                        <a:spcBef>
                          <a:spcPts val="0"/>
                        </a:spcBef>
                        <a:spcAft>
                          <a:spcPts val="0"/>
                        </a:spcAft>
                      </a:pPr>
                      <a:r>
                        <a:rPr lang="en-GB" sz="2400" kern="1200" dirty="0">
                          <a:solidFill>
                            <a:schemeClr val="dk1"/>
                          </a:solidFill>
                          <a:effectLst/>
                          <a:latin typeface="+mn-lt"/>
                          <a:ea typeface="+mn-ea"/>
                          <a:cs typeface="+mn-cs"/>
                        </a:rPr>
                        <a:t>B5 Overberg West</a:t>
                      </a:r>
                    </a:p>
                  </a:txBody>
                  <a:tcPr marL="68580" marR="68580" marT="0" marB="0" anchor="ctr"/>
                </a:tc>
                <a:tc>
                  <a:txBody>
                    <a:bodyPr/>
                    <a:lstStyle/>
                    <a:p>
                      <a:pPr marL="0" marR="0" algn="ctr">
                        <a:lnSpc>
                          <a:spcPct val="107000"/>
                        </a:lnSpc>
                        <a:spcBef>
                          <a:spcPts val="0"/>
                        </a:spcBef>
                        <a:spcAft>
                          <a:spcPts val="0"/>
                        </a:spcAft>
                      </a:pPr>
                      <a:r>
                        <a:rPr lang="en-GB" sz="2400" dirty="0">
                          <a:effectLst/>
                        </a:rPr>
                        <a:t>II</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0006"/>
                  </a:ext>
                </a:extLst>
              </a:tr>
              <a:tr h="474747">
                <a:tc vMerge="1">
                  <a:txBody>
                    <a:bodyPr/>
                    <a:lstStyle/>
                    <a:p>
                      <a:endParaRPr lang="en-GB"/>
                    </a:p>
                  </a:txBody>
                  <a:tcPr/>
                </a:tc>
                <a:tc>
                  <a:txBody>
                    <a:bodyPr/>
                    <a:lstStyle/>
                    <a:p>
                      <a:pPr marL="171450" marR="0" indent="0" algn="l" defTabSz="457200" rtl="0" eaLnBrk="1" latinLnBrk="0" hangingPunct="1">
                        <a:lnSpc>
                          <a:spcPct val="107000"/>
                        </a:lnSpc>
                        <a:spcBef>
                          <a:spcPts val="0"/>
                        </a:spcBef>
                        <a:spcAft>
                          <a:spcPts val="0"/>
                        </a:spcAft>
                      </a:pPr>
                      <a:r>
                        <a:rPr lang="en-GB" sz="2400" kern="1200" dirty="0">
                          <a:solidFill>
                            <a:schemeClr val="dk1"/>
                          </a:solidFill>
                          <a:effectLst/>
                          <a:latin typeface="+mn-lt"/>
                          <a:ea typeface="+mn-ea"/>
                          <a:cs typeface="+mn-cs"/>
                        </a:rPr>
                        <a:t>H16 Overberg West Coastal</a:t>
                      </a:r>
                    </a:p>
                  </a:txBody>
                  <a:tcPr marL="68580" marR="68580" marT="0" marB="0" anchor="ctr"/>
                </a:tc>
                <a:tc>
                  <a:txBody>
                    <a:bodyPr/>
                    <a:lstStyle/>
                    <a:p>
                      <a:pPr marL="0" marR="0" algn="ctr">
                        <a:lnSpc>
                          <a:spcPct val="107000"/>
                        </a:lnSpc>
                        <a:spcBef>
                          <a:spcPts val="0"/>
                        </a:spcBef>
                        <a:spcAft>
                          <a:spcPts val="0"/>
                        </a:spcAft>
                      </a:pPr>
                      <a:r>
                        <a:rPr lang="en-GB" sz="2400" dirty="0">
                          <a:effectLst/>
                        </a:rPr>
                        <a:t>II</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0007"/>
                  </a:ext>
                </a:extLst>
              </a:tr>
              <a:tr h="459885">
                <a:tc vMerge="1">
                  <a:txBody>
                    <a:bodyPr/>
                    <a:lstStyle/>
                    <a:p>
                      <a:endParaRPr lang="en-GB"/>
                    </a:p>
                  </a:txBody>
                  <a:tcPr/>
                </a:tc>
                <a:tc>
                  <a:txBody>
                    <a:bodyPr/>
                    <a:lstStyle/>
                    <a:p>
                      <a:pPr marL="171450" marR="0" indent="0" algn="l" defTabSz="457200" rtl="0" eaLnBrk="1" latinLnBrk="0" hangingPunct="1">
                        <a:lnSpc>
                          <a:spcPct val="107000"/>
                        </a:lnSpc>
                        <a:spcBef>
                          <a:spcPts val="0"/>
                        </a:spcBef>
                        <a:spcAft>
                          <a:spcPts val="0"/>
                        </a:spcAft>
                      </a:pPr>
                      <a:r>
                        <a:rPr lang="en-GB" sz="2400" kern="1200" dirty="0">
                          <a:solidFill>
                            <a:schemeClr val="dk1"/>
                          </a:solidFill>
                          <a:effectLst/>
                          <a:latin typeface="+mn-lt"/>
                          <a:ea typeface="+mn-ea"/>
                          <a:cs typeface="+mn-cs"/>
                        </a:rPr>
                        <a:t>F10 Overberg East Renosterveld</a:t>
                      </a:r>
                    </a:p>
                  </a:txBody>
                  <a:tcPr marL="68580" marR="68580" marT="0" marB="0" anchor="ctr"/>
                </a:tc>
                <a:tc>
                  <a:txBody>
                    <a:bodyPr/>
                    <a:lstStyle/>
                    <a:p>
                      <a:pPr marL="0" marR="0" algn="ctr">
                        <a:lnSpc>
                          <a:spcPct val="107000"/>
                        </a:lnSpc>
                        <a:spcBef>
                          <a:spcPts val="0"/>
                        </a:spcBef>
                        <a:spcAft>
                          <a:spcPts val="0"/>
                        </a:spcAft>
                      </a:pPr>
                      <a:r>
                        <a:rPr lang="en-GB" sz="2400" dirty="0">
                          <a:effectLst/>
                        </a:rPr>
                        <a:t>II</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0008"/>
                  </a:ext>
                </a:extLst>
              </a:tr>
              <a:tr h="400120">
                <a:tc vMerge="1">
                  <a:txBody>
                    <a:bodyPr/>
                    <a:lstStyle/>
                    <a:p>
                      <a:endParaRPr lang="en-GB"/>
                    </a:p>
                  </a:txBody>
                  <a:tcPr/>
                </a:tc>
                <a:tc>
                  <a:txBody>
                    <a:bodyPr/>
                    <a:lstStyle/>
                    <a:p>
                      <a:pPr marL="171450" marR="0" indent="0" algn="l" defTabSz="457200" rtl="0" eaLnBrk="1" latinLnBrk="0" hangingPunct="1">
                        <a:lnSpc>
                          <a:spcPct val="107000"/>
                        </a:lnSpc>
                        <a:spcBef>
                          <a:spcPts val="0"/>
                        </a:spcBef>
                        <a:spcAft>
                          <a:spcPts val="0"/>
                        </a:spcAft>
                      </a:pPr>
                      <a:r>
                        <a:rPr lang="en-GB" sz="2400" kern="1200" dirty="0">
                          <a:solidFill>
                            <a:schemeClr val="dk1"/>
                          </a:solidFill>
                          <a:effectLst/>
                          <a:latin typeface="+mn-lt"/>
                          <a:ea typeface="+mn-ea"/>
                          <a:cs typeface="+mn-cs"/>
                        </a:rPr>
                        <a:t>H17 Overberg East Fynbos</a:t>
                      </a:r>
                    </a:p>
                  </a:txBody>
                  <a:tcPr marL="68580" marR="68580" marT="0" marB="0" anchor="ctr"/>
                </a:tc>
                <a:tc>
                  <a:txBody>
                    <a:bodyPr/>
                    <a:lstStyle/>
                    <a:p>
                      <a:pPr marL="0" marR="0" algn="ctr">
                        <a:lnSpc>
                          <a:spcPct val="107000"/>
                        </a:lnSpc>
                        <a:spcBef>
                          <a:spcPts val="0"/>
                        </a:spcBef>
                        <a:spcAft>
                          <a:spcPts val="0"/>
                        </a:spcAft>
                      </a:pPr>
                      <a:r>
                        <a:rPr lang="en-GB" sz="2400" dirty="0">
                          <a:effectLst/>
                        </a:rPr>
                        <a:t>III</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extLst>
                  <a:ext uri="{0D108BD9-81ED-4DB2-BD59-A6C34878D82A}">
                    <a16:rowId xmlns:a16="http://schemas.microsoft.com/office/drawing/2014/main" xmlns="" val="10009"/>
                  </a:ext>
                </a:extLst>
              </a:tr>
              <a:tr h="400120">
                <a:tc vMerge="1">
                  <a:txBody>
                    <a:bodyPr/>
                    <a:lstStyle/>
                    <a:p>
                      <a:endParaRPr lang="en-GB"/>
                    </a:p>
                  </a:txBody>
                  <a:tcPr/>
                </a:tc>
                <a:tc>
                  <a:txBody>
                    <a:bodyPr/>
                    <a:lstStyle/>
                    <a:p>
                      <a:pPr marL="171450" marR="0" indent="0" algn="l" defTabSz="457200" rtl="0" eaLnBrk="1" latinLnBrk="0" hangingPunct="1">
                        <a:lnSpc>
                          <a:spcPct val="107000"/>
                        </a:lnSpc>
                        <a:spcBef>
                          <a:spcPts val="0"/>
                        </a:spcBef>
                        <a:spcAft>
                          <a:spcPts val="0"/>
                        </a:spcAft>
                      </a:pPr>
                      <a:r>
                        <a:rPr lang="en-GB" sz="2400" kern="1200" dirty="0">
                          <a:solidFill>
                            <a:schemeClr val="dk1"/>
                          </a:solidFill>
                          <a:effectLst/>
                          <a:latin typeface="+mn-lt"/>
                          <a:ea typeface="+mn-ea"/>
                          <a:cs typeface="+mn-cs"/>
                        </a:rPr>
                        <a:t>F11 Lower </a:t>
                      </a:r>
                      <a:r>
                        <a:rPr lang="en-GB" sz="2400" kern="1200" dirty="0" err="1">
                          <a:solidFill>
                            <a:schemeClr val="dk1"/>
                          </a:solidFill>
                          <a:effectLst/>
                          <a:latin typeface="+mn-lt"/>
                          <a:ea typeface="+mn-ea"/>
                          <a:cs typeface="+mn-cs"/>
                        </a:rPr>
                        <a:t>Breede</a:t>
                      </a:r>
                      <a:r>
                        <a:rPr lang="en-GB" sz="2400" kern="1200" dirty="0">
                          <a:solidFill>
                            <a:schemeClr val="dk1"/>
                          </a:solidFill>
                          <a:effectLst/>
                          <a:latin typeface="+mn-lt"/>
                          <a:ea typeface="+mn-ea"/>
                          <a:cs typeface="+mn-cs"/>
                        </a:rPr>
                        <a:t> Renosterveld</a:t>
                      </a:r>
                    </a:p>
                  </a:txBody>
                  <a:tcPr marL="68580" marR="68580" marT="0" marB="0" anchor="ctr"/>
                </a:tc>
                <a:tc>
                  <a:txBody>
                    <a:bodyPr/>
                    <a:lstStyle/>
                    <a:p>
                      <a:pPr marL="0" marR="0" algn="ctr">
                        <a:lnSpc>
                          <a:spcPct val="107000"/>
                        </a:lnSpc>
                        <a:spcBef>
                          <a:spcPts val="0"/>
                        </a:spcBef>
                        <a:spcAft>
                          <a:spcPts val="0"/>
                        </a:spcAft>
                      </a:pPr>
                      <a:r>
                        <a:rPr lang="en-GB" sz="2400" dirty="0">
                          <a:effectLst/>
                        </a:rPr>
                        <a:t>II</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0010"/>
                  </a:ext>
                </a:extLst>
              </a:tr>
            </a:tbl>
          </a:graphicData>
        </a:graphic>
      </p:graphicFrame>
      <p:sp>
        <p:nvSpPr>
          <p:cNvPr id="5" name="TextBox 4"/>
          <p:cNvSpPr txBox="1"/>
          <p:nvPr/>
        </p:nvSpPr>
        <p:spPr>
          <a:xfrm>
            <a:off x="2916936" y="343006"/>
            <a:ext cx="4440639" cy="523220"/>
          </a:xfrm>
          <a:prstGeom prst="rect">
            <a:avLst/>
          </a:prstGeom>
          <a:noFill/>
        </p:spPr>
        <p:txBody>
          <a:bodyPr wrap="none" rtlCol="0">
            <a:spAutoFit/>
          </a:bodyPr>
          <a:lstStyle/>
          <a:p>
            <a:r>
              <a:rPr lang="en-ZA" sz="2800" b="1" dirty="0" err="1"/>
              <a:t>Breede</a:t>
            </a:r>
            <a:r>
              <a:rPr lang="en-ZA" sz="2800" b="1" dirty="0"/>
              <a:t>-Overberg Region</a:t>
            </a:r>
            <a:endParaRPr lang="en-GB" sz="2800" b="1" dirty="0"/>
          </a:p>
        </p:txBody>
      </p:sp>
    </p:spTree>
    <p:extLst>
      <p:ext uri="{BB962C8B-B14F-4D97-AF65-F5344CB8AC3E}">
        <p14:creationId xmlns:p14="http://schemas.microsoft.com/office/powerpoint/2010/main" val="2928496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58"/>
            <a:ext cx="9122103" cy="5404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7" name="Title 1"/>
          <p:cNvSpPr txBox="1">
            <a:spLocks/>
          </p:cNvSpPr>
          <p:nvPr/>
        </p:nvSpPr>
        <p:spPr>
          <a:xfrm>
            <a:off x="2" y="-60714"/>
            <a:ext cx="9144000" cy="530427"/>
          </a:xfrm>
          <a:prstGeom prst="rect">
            <a:avLst/>
          </a:prstGeom>
          <a:solidFill>
            <a:schemeClr val="bg1"/>
          </a:solidFill>
        </p:spPr>
        <p:txBody>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2800" b="1" dirty="0"/>
              <a:t>Integrated Units of Analysis and Nodes</a:t>
            </a:r>
            <a:endParaRPr lang="en-GB" sz="28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407241"/>
            <a:ext cx="9122102" cy="6450759"/>
          </a:xfrm>
          <a:prstGeom prst="rect">
            <a:avLst/>
          </a:prstGeom>
        </p:spPr>
      </p:pic>
      <p:sp>
        <p:nvSpPr>
          <p:cNvPr id="8" name="TextBox 7"/>
          <p:cNvSpPr txBox="1"/>
          <p:nvPr/>
        </p:nvSpPr>
        <p:spPr>
          <a:xfrm>
            <a:off x="1483053" y="714304"/>
            <a:ext cx="2543175" cy="830997"/>
          </a:xfrm>
          <a:prstGeom prst="rect">
            <a:avLst/>
          </a:prstGeom>
          <a:noFill/>
        </p:spPr>
        <p:txBody>
          <a:bodyPr wrap="square" rtlCol="0">
            <a:spAutoFit/>
          </a:bodyPr>
          <a:lstStyle/>
          <a:p>
            <a:r>
              <a:rPr lang="en-ZA" b="1" dirty="0" err="1"/>
              <a:t>Gouritz</a:t>
            </a:r>
            <a:r>
              <a:rPr lang="en-ZA" b="1" dirty="0"/>
              <a:t>-Coastal Region</a:t>
            </a:r>
            <a:endParaRPr lang="en-GB" b="1" dirty="0"/>
          </a:p>
        </p:txBody>
      </p:sp>
    </p:spTree>
    <p:extLst>
      <p:ext uri="{BB962C8B-B14F-4D97-AF65-F5344CB8AC3E}">
        <p14:creationId xmlns:p14="http://schemas.microsoft.com/office/powerpoint/2010/main" val="1844404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59917" y="369171"/>
            <a:ext cx="4179349" cy="523220"/>
          </a:xfrm>
          <a:prstGeom prst="rect">
            <a:avLst/>
          </a:prstGeom>
          <a:noFill/>
        </p:spPr>
        <p:txBody>
          <a:bodyPr wrap="none" rtlCol="0">
            <a:spAutoFit/>
          </a:bodyPr>
          <a:lstStyle/>
          <a:p>
            <a:r>
              <a:rPr lang="en-ZA" sz="2800" b="1" dirty="0" err="1"/>
              <a:t>Gouritz</a:t>
            </a:r>
            <a:r>
              <a:rPr lang="en-ZA" sz="2800" b="1" dirty="0"/>
              <a:t>-Coastal Region</a:t>
            </a:r>
            <a:endParaRPr lang="en-GB" sz="2800" b="1" dirty="0"/>
          </a:p>
        </p:txBody>
      </p:sp>
      <p:graphicFrame>
        <p:nvGraphicFramePr>
          <p:cNvPr id="7" name="Table 6"/>
          <p:cNvGraphicFramePr>
            <a:graphicFrameLocks noGrp="1"/>
          </p:cNvGraphicFramePr>
          <p:nvPr>
            <p:extLst/>
          </p:nvPr>
        </p:nvGraphicFramePr>
        <p:xfrm>
          <a:off x="331951" y="1247351"/>
          <a:ext cx="8458199" cy="5182422"/>
        </p:xfrm>
        <a:graphic>
          <a:graphicData uri="http://schemas.openxmlformats.org/drawingml/2006/table">
            <a:tbl>
              <a:tblPr firstRow="1" firstCol="1" bandRow="1">
                <a:tableStyleId>{5C22544A-7EE6-4342-B048-85BDC9FD1C3A}</a:tableStyleId>
              </a:tblPr>
              <a:tblGrid>
                <a:gridCol w="208280">
                  <a:extLst>
                    <a:ext uri="{9D8B030D-6E8A-4147-A177-3AD203B41FA5}">
                      <a16:colId xmlns:a16="http://schemas.microsoft.com/office/drawing/2014/main" xmlns="" val="20000"/>
                    </a:ext>
                  </a:extLst>
                </a:gridCol>
                <a:gridCol w="4525645">
                  <a:extLst>
                    <a:ext uri="{9D8B030D-6E8A-4147-A177-3AD203B41FA5}">
                      <a16:colId xmlns:a16="http://schemas.microsoft.com/office/drawing/2014/main" xmlns="" val="20001"/>
                    </a:ext>
                  </a:extLst>
                </a:gridCol>
                <a:gridCol w="1161068">
                  <a:extLst>
                    <a:ext uri="{9D8B030D-6E8A-4147-A177-3AD203B41FA5}">
                      <a16:colId xmlns:a16="http://schemas.microsoft.com/office/drawing/2014/main" xmlns="" val="20002"/>
                    </a:ext>
                  </a:extLst>
                </a:gridCol>
                <a:gridCol w="2563206">
                  <a:extLst>
                    <a:ext uri="{9D8B030D-6E8A-4147-A177-3AD203B41FA5}">
                      <a16:colId xmlns:a16="http://schemas.microsoft.com/office/drawing/2014/main" xmlns="" val="20003"/>
                    </a:ext>
                  </a:extLst>
                </a:gridCol>
              </a:tblGrid>
              <a:tr h="1051504">
                <a:tc>
                  <a:txBody>
                    <a:bodyPr/>
                    <a:lstStyle/>
                    <a:p>
                      <a:pPr marL="0" marR="0" algn="ctr">
                        <a:lnSpc>
                          <a:spcPct val="107000"/>
                        </a:lnSpc>
                        <a:spcBef>
                          <a:spcPts val="0"/>
                        </a:spcBef>
                        <a:spcAft>
                          <a:spcPts val="0"/>
                        </a:spcAft>
                      </a:pPr>
                      <a:endParaRPr lang="en-GB" sz="3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2400" dirty="0">
                          <a:effectLst/>
                        </a:rPr>
                        <a:t>Integrated Unit of Analysis (IUA)</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2400" dirty="0">
                          <a:effectLst/>
                        </a:rPr>
                        <a:t>Recommended Classes</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0"/>
                  </a:ext>
                </a:extLst>
              </a:tr>
              <a:tr h="591373">
                <a:tc>
                  <a:txBody>
                    <a:bodyPr/>
                    <a:lstStyle/>
                    <a:p>
                      <a:pPr marL="0" marR="0">
                        <a:lnSpc>
                          <a:spcPct val="107000"/>
                        </a:lnSpc>
                        <a:spcBef>
                          <a:spcPts val="0"/>
                        </a:spcBef>
                        <a:spcAft>
                          <a:spcPts val="0"/>
                        </a:spcAft>
                      </a:pPr>
                      <a:endParaRPr lang="en-GB" sz="3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285750" marR="0" indent="0" algn="l">
                        <a:lnSpc>
                          <a:spcPct val="107000"/>
                        </a:lnSpc>
                        <a:spcBef>
                          <a:spcPts val="0"/>
                        </a:spcBef>
                        <a:spcAft>
                          <a:spcPts val="0"/>
                        </a:spcAft>
                      </a:pPr>
                      <a:r>
                        <a:rPr lang="en-GB" sz="2400" dirty="0" err="1">
                          <a:effectLst/>
                        </a:rPr>
                        <a:t>Gamka</a:t>
                      </a:r>
                      <a:r>
                        <a:rPr lang="en-GB" sz="2400" dirty="0">
                          <a:effectLst/>
                        </a:rPr>
                        <a:t> </a:t>
                      </a:r>
                      <a:r>
                        <a:rPr lang="en-GB" sz="2400" dirty="0" err="1">
                          <a:effectLst/>
                        </a:rPr>
                        <a:t>Buffels</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GB" sz="2400" dirty="0">
                          <a:effectLst/>
                        </a:rPr>
                        <a:t>C6</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2400" dirty="0">
                          <a:effectLst/>
                        </a:rPr>
                        <a:t>II</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0001"/>
                  </a:ext>
                </a:extLst>
              </a:tr>
              <a:tr h="288981">
                <a:tc>
                  <a:txBody>
                    <a:bodyPr/>
                    <a:lstStyle/>
                    <a:p>
                      <a:endParaRPr lang="en-GB"/>
                    </a:p>
                  </a:txBody>
                  <a:tcPr/>
                </a:tc>
                <a:tc>
                  <a:txBody>
                    <a:bodyPr/>
                    <a:lstStyle/>
                    <a:p>
                      <a:pPr marL="285750" marR="0" indent="0" algn="l" defTabSz="457200" rtl="0" eaLnBrk="1" latinLnBrk="0" hangingPunct="1">
                        <a:lnSpc>
                          <a:spcPct val="107000"/>
                        </a:lnSpc>
                        <a:spcBef>
                          <a:spcPts val="0"/>
                        </a:spcBef>
                        <a:spcAft>
                          <a:spcPts val="0"/>
                        </a:spcAft>
                      </a:pPr>
                      <a:r>
                        <a:rPr lang="en-GB" sz="2400" kern="1200" dirty="0" err="1">
                          <a:solidFill>
                            <a:schemeClr val="dk1"/>
                          </a:solidFill>
                          <a:effectLst/>
                          <a:latin typeface="+mn-lt"/>
                          <a:ea typeface="+mn-ea"/>
                          <a:cs typeface="+mn-cs"/>
                        </a:rPr>
                        <a:t>Touws</a:t>
                      </a:r>
                      <a:endParaRPr lang="en-GB" sz="2400" kern="1200" dirty="0">
                        <a:solidFill>
                          <a:schemeClr val="dk1"/>
                        </a:solidFill>
                        <a:effectLst/>
                        <a:latin typeface="+mn-lt"/>
                        <a:ea typeface="+mn-ea"/>
                        <a:cs typeface="+mn-cs"/>
                      </a:endParaRPr>
                    </a:p>
                  </a:txBody>
                  <a:tcPr marL="68580" marR="68580" marT="0" marB="0" anchor="ctr"/>
                </a:tc>
                <a:tc>
                  <a:txBody>
                    <a:bodyPr/>
                    <a:lstStyle/>
                    <a:p>
                      <a:pPr marL="0" marR="0">
                        <a:lnSpc>
                          <a:spcPct val="107000"/>
                        </a:lnSpc>
                        <a:spcBef>
                          <a:spcPts val="0"/>
                        </a:spcBef>
                        <a:spcAft>
                          <a:spcPts val="0"/>
                        </a:spcAft>
                      </a:pPr>
                      <a:r>
                        <a:rPr lang="en-GB" sz="2400" dirty="0">
                          <a:effectLst/>
                        </a:rPr>
                        <a:t>E8</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2400" dirty="0">
                          <a:effectLst/>
                        </a:rPr>
                        <a:t>III</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extLst>
                  <a:ext uri="{0D108BD9-81ED-4DB2-BD59-A6C34878D82A}">
                    <a16:rowId xmlns:a16="http://schemas.microsoft.com/office/drawing/2014/main" xmlns="" val="10002"/>
                  </a:ext>
                </a:extLst>
              </a:tr>
              <a:tr h="591373">
                <a:tc>
                  <a:txBody>
                    <a:bodyPr/>
                    <a:lstStyle/>
                    <a:p>
                      <a:endParaRPr lang="en-GB"/>
                    </a:p>
                  </a:txBody>
                  <a:tcPr/>
                </a:tc>
                <a:tc>
                  <a:txBody>
                    <a:bodyPr/>
                    <a:lstStyle/>
                    <a:p>
                      <a:pPr marL="285750" marR="0" indent="0" algn="l" defTabSz="457200" rtl="0" eaLnBrk="1" latinLnBrk="0" hangingPunct="1">
                        <a:lnSpc>
                          <a:spcPct val="107000"/>
                        </a:lnSpc>
                        <a:spcBef>
                          <a:spcPts val="0"/>
                        </a:spcBef>
                        <a:spcAft>
                          <a:spcPts val="0"/>
                        </a:spcAft>
                      </a:pPr>
                      <a:r>
                        <a:rPr lang="en-GB" sz="2400" kern="1200" dirty="0" err="1">
                          <a:solidFill>
                            <a:schemeClr val="dk1"/>
                          </a:solidFill>
                          <a:effectLst/>
                          <a:latin typeface="+mn-lt"/>
                          <a:ea typeface="+mn-ea"/>
                          <a:cs typeface="+mn-cs"/>
                        </a:rPr>
                        <a:t>Gouritz-Olifants</a:t>
                      </a:r>
                      <a:endParaRPr lang="en-GB" sz="2400" kern="1200" dirty="0">
                        <a:solidFill>
                          <a:schemeClr val="dk1"/>
                        </a:solidFill>
                        <a:effectLst/>
                        <a:latin typeface="+mn-lt"/>
                        <a:ea typeface="+mn-ea"/>
                        <a:cs typeface="+mn-cs"/>
                      </a:endParaRPr>
                    </a:p>
                  </a:txBody>
                  <a:tcPr marL="68580" marR="68580" marT="0" marB="0" anchor="ctr"/>
                </a:tc>
                <a:tc>
                  <a:txBody>
                    <a:bodyPr/>
                    <a:lstStyle/>
                    <a:p>
                      <a:pPr marL="0" marR="0">
                        <a:lnSpc>
                          <a:spcPct val="107000"/>
                        </a:lnSpc>
                        <a:spcBef>
                          <a:spcPts val="0"/>
                        </a:spcBef>
                        <a:spcAft>
                          <a:spcPts val="0"/>
                        </a:spcAft>
                      </a:pPr>
                      <a:r>
                        <a:rPr lang="en-GB" sz="2400" dirty="0">
                          <a:effectLst/>
                        </a:rPr>
                        <a:t>D7</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2400" dirty="0">
                          <a:effectLst/>
                        </a:rPr>
                        <a:t>III</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extLst>
                  <a:ext uri="{0D108BD9-81ED-4DB2-BD59-A6C34878D82A}">
                    <a16:rowId xmlns:a16="http://schemas.microsoft.com/office/drawing/2014/main" xmlns="" val="10003"/>
                  </a:ext>
                </a:extLst>
              </a:tr>
              <a:tr h="591373">
                <a:tc>
                  <a:txBody>
                    <a:bodyPr/>
                    <a:lstStyle/>
                    <a:p>
                      <a:endParaRPr lang="en-GB"/>
                    </a:p>
                  </a:txBody>
                  <a:tcPr/>
                </a:tc>
                <a:tc>
                  <a:txBody>
                    <a:bodyPr/>
                    <a:lstStyle/>
                    <a:p>
                      <a:pPr marL="285750" marR="0" indent="0" algn="l" defTabSz="457200" rtl="0" eaLnBrk="1" latinLnBrk="0" hangingPunct="1">
                        <a:lnSpc>
                          <a:spcPct val="107000"/>
                        </a:lnSpc>
                        <a:spcBef>
                          <a:spcPts val="0"/>
                        </a:spcBef>
                        <a:spcAft>
                          <a:spcPts val="0"/>
                        </a:spcAft>
                      </a:pPr>
                      <a:r>
                        <a:rPr lang="en-GB" sz="2400" kern="1200" dirty="0">
                          <a:solidFill>
                            <a:schemeClr val="dk1"/>
                          </a:solidFill>
                          <a:effectLst/>
                          <a:latin typeface="+mn-lt"/>
                          <a:ea typeface="+mn-ea"/>
                          <a:cs typeface="+mn-cs"/>
                        </a:rPr>
                        <a:t>Lower </a:t>
                      </a:r>
                      <a:r>
                        <a:rPr lang="en-GB" sz="2400" kern="1200" dirty="0" err="1">
                          <a:solidFill>
                            <a:schemeClr val="dk1"/>
                          </a:solidFill>
                          <a:effectLst/>
                          <a:latin typeface="+mn-lt"/>
                          <a:ea typeface="+mn-ea"/>
                          <a:cs typeface="+mn-cs"/>
                        </a:rPr>
                        <a:t>Gouritz</a:t>
                      </a:r>
                      <a:endParaRPr lang="en-GB" sz="2400" kern="1200" dirty="0">
                        <a:solidFill>
                          <a:schemeClr val="dk1"/>
                        </a:solidFill>
                        <a:effectLst/>
                        <a:latin typeface="+mn-lt"/>
                        <a:ea typeface="+mn-ea"/>
                        <a:cs typeface="+mn-cs"/>
                      </a:endParaRPr>
                    </a:p>
                  </a:txBody>
                  <a:tcPr marL="68580" marR="68580" marT="0" marB="0" anchor="ctr"/>
                </a:tc>
                <a:tc>
                  <a:txBody>
                    <a:bodyPr/>
                    <a:lstStyle/>
                    <a:p>
                      <a:pPr marL="0" marR="0">
                        <a:lnSpc>
                          <a:spcPct val="107000"/>
                        </a:lnSpc>
                        <a:spcBef>
                          <a:spcPts val="0"/>
                        </a:spcBef>
                        <a:spcAft>
                          <a:spcPts val="0"/>
                        </a:spcAft>
                      </a:pPr>
                      <a:r>
                        <a:rPr lang="en-GB" sz="2400" dirty="0">
                          <a:effectLst/>
                        </a:rPr>
                        <a:t>F13</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2400" dirty="0">
                          <a:effectLst/>
                        </a:rPr>
                        <a:t>II</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0004"/>
                  </a:ext>
                </a:extLst>
              </a:tr>
              <a:tr h="591373">
                <a:tc>
                  <a:txBody>
                    <a:bodyPr/>
                    <a:lstStyle/>
                    <a:p>
                      <a:endParaRPr lang="en-GB"/>
                    </a:p>
                  </a:txBody>
                  <a:tcPr/>
                </a:tc>
                <a:tc>
                  <a:txBody>
                    <a:bodyPr/>
                    <a:lstStyle/>
                    <a:p>
                      <a:pPr marL="285750" marR="0" indent="0" algn="l" defTabSz="457200" rtl="0" eaLnBrk="1" latinLnBrk="0" hangingPunct="1">
                        <a:lnSpc>
                          <a:spcPct val="107000"/>
                        </a:lnSpc>
                        <a:spcBef>
                          <a:spcPts val="0"/>
                        </a:spcBef>
                        <a:spcAft>
                          <a:spcPts val="0"/>
                        </a:spcAft>
                      </a:pPr>
                      <a:r>
                        <a:rPr lang="en-GB" sz="2400" kern="1200" dirty="0" err="1">
                          <a:solidFill>
                            <a:schemeClr val="dk1"/>
                          </a:solidFill>
                          <a:effectLst/>
                          <a:latin typeface="+mn-lt"/>
                          <a:ea typeface="+mn-ea"/>
                          <a:cs typeface="+mn-cs"/>
                        </a:rPr>
                        <a:t>Duiwenhoks</a:t>
                      </a:r>
                      <a:endParaRPr lang="en-GB" sz="2400" kern="1200" dirty="0">
                        <a:solidFill>
                          <a:schemeClr val="dk1"/>
                        </a:solidFill>
                        <a:effectLst/>
                        <a:latin typeface="+mn-lt"/>
                        <a:ea typeface="+mn-ea"/>
                        <a:cs typeface="+mn-cs"/>
                      </a:endParaRPr>
                    </a:p>
                  </a:txBody>
                  <a:tcPr marL="68580" marR="68580" marT="0" marB="0" anchor="ctr"/>
                </a:tc>
                <a:tc>
                  <a:txBody>
                    <a:bodyPr/>
                    <a:lstStyle/>
                    <a:p>
                      <a:pPr marL="0" marR="0">
                        <a:lnSpc>
                          <a:spcPct val="107000"/>
                        </a:lnSpc>
                        <a:spcBef>
                          <a:spcPts val="0"/>
                        </a:spcBef>
                        <a:spcAft>
                          <a:spcPts val="0"/>
                        </a:spcAft>
                      </a:pPr>
                      <a:r>
                        <a:rPr lang="en-GB" sz="2400" dirty="0">
                          <a:effectLst/>
                        </a:rPr>
                        <a:t>F12</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2400" dirty="0">
                          <a:effectLst/>
                        </a:rPr>
                        <a:t>III</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extLst>
                  <a:ext uri="{0D108BD9-81ED-4DB2-BD59-A6C34878D82A}">
                    <a16:rowId xmlns:a16="http://schemas.microsoft.com/office/drawing/2014/main" xmlns="" val="10005"/>
                  </a:ext>
                </a:extLst>
              </a:tr>
              <a:tr h="288981">
                <a:tc>
                  <a:txBody>
                    <a:bodyPr/>
                    <a:lstStyle/>
                    <a:p>
                      <a:endParaRPr lang="en-GB"/>
                    </a:p>
                  </a:txBody>
                  <a:tcPr/>
                </a:tc>
                <a:tc>
                  <a:txBody>
                    <a:bodyPr/>
                    <a:lstStyle/>
                    <a:p>
                      <a:pPr marL="285750" marR="0" indent="0" algn="l" defTabSz="457200" rtl="0" eaLnBrk="1" latinLnBrk="0" hangingPunct="1">
                        <a:lnSpc>
                          <a:spcPct val="107000"/>
                        </a:lnSpc>
                        <a:spcBef>
                          <a:spcPts val="0"/>
                        </a:spcBef>
                        <a:spcAft>
                          <a:spcPts val="0"/>
                        </a:spcAft>
                      </a:pPr>
                      <a:r>
                        <a:rPr lang="en-GB" sz="2400" kern="1200" dirty="0" err="1">
                          <a:solidFill>
                            <a:schemeClr val="dk1"/>
                          </a:solidFill>
                          <a:effectLst/>
                          <a:latin typeface="+mn-lt"/>
                          <a:ea typeface="+mn-ea"/>
                          <a:cs typeface="+mn-cs"/>
                        </a:rPr>
                        <a:t>Hessequa</a:t>
                      </a:r>
                      <a:endParaRPr lang="en-GB" sz="2400" kern="1200" dirty="0">
                        <a:solidFill>
                          <a:schemeClr val="dk1"/>
                        </a:solidFill>
                        <a:effectLst/>
                        <a:latin typeface="+mn-lt"/>
                        <a:ea typeface="+mn-ea"/>
                        <a:cs typeface="+mn-cs"/>
                      </a:endParaRPr>
                    </a:p>
                  </a:txBody>
                  <a:tcPr marL="68580" marR="68580" marT="0" marB="0" anchor="ctr"/>
                </a:tc>
                <a:tc>
                  <a:txBody>
                    <a:bodyPr/>
                    <a:lstStyle/>
                    <a:p>
                      <a:pPr marL="0" marR="0">
                        <a:lnSpc>
                          <a:spcPct val="107000"/>
                        </a:lnSpc>
                        <a:spcBef>
                          <a:spcPts val="0"/>
                        </a:spcBef>
                        <a:spcAft>
                          <a:spcPts val="0"/>
                        </a:spcAft>
                      </a:pPr>
                      <a:r>
                        <a:rPr lang="en-GB" sz="2400" dirty="0">
                          <a:effectLst/>
                        </a:rPr>
                        <a:t>I18</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2400" dirty="0">
                          <a:effectLst/>
                        </a:rPr>
                        <a:t>III</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extLst>
                  <a:ext uri="{0D108BD9-81ED-4DB2-BD59-A6C34878D82A}">
                    <a16:rowId xmlns:a16="http://schemas.microsoft.com/office/drawing/2014/main" xmlns="" val="10006"/>
                  </a:ext>
                </a:extLst>
              </a:tr>
              <a:tr h="591373">
                <a:tc>
                  <a:txBody>
                    <a:bodyPr/>
                    <a:lstStyle/>
                    <a:p>
                      <a:endParaRPr lang="en-GB"/>
                    </a:p>
                  </a:txBody>
                  <a:tcPr/>
                </a:tc>
                <a:tc>
                  <a:txBody>
                    <a:bodyPr/>
                    <a:lstStyle/>
                    <a:p>
                      <a:pPr marL="285750" marR="0" indent="0" algn="l" defTabSz="457200" rtl="0" eaLnBrk="1" latinLnBrk="0" hangingPunct="1">
                        <a:lnSpc>
                          <a:spcPct val="107000"/>
                        </a:lnSpc>
                        <a:spcBef>
                          <a:spcPts val="0"/>
                        </a:spcBef>
                        <a:spcAft>
                          <a:spcPts val="0"/>
                        </a:spcAft>
                      </a:pPr>
                      <a:r>
                        <a:rPr lang="en-GB" sz="2400" kern="1200" dirty="0">
                          <a:solidFill>
                            <a:schemeClr val="dk1"/>
                          </a:solidFill>
                          <a:effectLst/>
                          <a:latin typeface="+mn-lt"/>
                          <a:ea typeface="+mn-ea"/>
                          <a:cs typeface="+mn-cs"/>
                        </a:rPr>
                        <a:t>Groot </a:t>
                      </a:r>
                      <a:r>
                        <a:rPr lang="en-GB" sz="2400" kern="1200" dirty="0" err="1">
                          <a:solidFill>
                            <a:schemeClr val="dk1"/>
                          </a:solidFill>
                          <a:effectLst/>
                          <a:latin typeface="+mn-lt"/>
                          <a:ea typeface="+mn-ea"/>
                          <a:cs typeface="+mn-cs"/>
                        </a:rPr>
                        <a:t>Brak</a:t>
                      </a:r>
                      <a:endParaRPr lang="en-GB" sz="2400" kern="1200" dirty="0">
                        <a:solidFill>
                          <a:schemeClr val="dk1"/>
                        </a:solidFill>
                        <a:effectLst/>
                        <a:latin typeface="+mn-lt"/>
                        <a:ea typeface="+mn-ea"/>
                        <a:cs typeface="+mn-cs"/>
                      </a:endParaRPr>
                    </a:p>
                  </a:txBody>
                  <a:tcPr marL="68580" marR="68580" marT="0" marB="0" anchor="ctr"/>
                </a:tc>
                <a:tc>
                  <a:txBody>
                    <a:bodyPr/>
                    <a:lstStyle/>
                    <a:p>
                      <a:pPr marL="0" marR="0">
                        <a:lnSpc>
                          <a:spcPct val="107000"/>
                        </a:lnSpc>
                        <a:spcBef>
                          <a:spcPts val="0"/>
                        </a:spcBef>
                        <a:spcAft>
                          <a:spcPts val="0"/>
                        </a:spcAft>
                      </a:pPr>
                      <a:r>
                        <a:rPr lang="en-GB" sz="2400" dirty="0">
                          <a:effectLst/>
                        </a:rPr>
                        <a:t>G14</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2400" dirty="0">
                          <a:effectLst/>
                        </a:rPr>
                        <a:t>III</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extLst>
                  <a:ext uri="{0D108BD9-81ED-4DB2-BD59-A6C34878D82A}">
                    <a16:rowId xmlns:a16="http://schemas.microsoft.com/office/drawing/2014/main" xmlns="" val="10007"/>
                  </a:ext>
                </a:extLst>
              </a:tr>
              <a:tr h="288981">
                <a:tc>
                  <a:txBody>
                    <a:bodyPr/>
                    <a:lstStyle/>
                    <a:p>
                      <a:endParaRPr lang="en-GB" dirty="0"/>
                    </a:p>
                  </a:txBody>
                  <a:tcPr/>
                </a:tc>
                <a:tc>
                  <a:txBody>
                    <a:bodyPr/>
                    <a:lstStyle/>
                    <a:p>
                      <a:pPr marL="285750" marR="0" indent="0" algn="l" defTabSz="457200" rtl="0" eaLnBrk="1" latinLnBrk="0" hangingPunct="1">
                        <a:lnSpc>
                          <a:spcPct val="107000"/>
                        </a:lnSpc>
                        <a:spcBef>
                          <a:spcPts val="0"/>
                        </a:spcBef>
                        <a:spcAft>
                          <a:spcPts val="0"/>
                        </a:spcAft>
                      </a:pPr>
                      <a:r>
                        <a:rPr lang="en-GB" sz="2400" kern="1200" dirty="0">
                          <a:solidFill>
                            <a:schemeClr val="dk1"/>
                          </a:solidFill>
                          <a:effectLst/>
                          <a:latin typeface="+mn-lt"/>
                          <a:ea typeface="+mn-ea"/>
                          <a:cs typeface="+mn-cs"/>
                        </a:rPr>
                        <a:t>Coastal</a:t>
                      </a:r>
                    </a:p>
                  </a:txBody>
                  <a:tcPr marL="68580" marR="68580" marT="0" marB="0" anchor="ctr"/>
                </a:tc>
                <a:tc>
                  <a:txBody>
                    <a:bodyPr/>
                    <a:lstStyle/>
                    <a:p>
                      <a:pPr marL="0" marR="0">
                        <a:lnSpc>
                          <a:spcPct val="107000"/>
                        </a:lnSpc>
                        <a:spcBef>
                          <a:spcPts val="0"/>
                        </a:spcBef>
                        <a:spcAft>
                          <a:spcPts val="0"/>
                        </a:spcAft>
                      </a:pPr>
                      <a:r>
                        <a:rPr lang="en-GB" sz="2400" dirty="0">
                          <a:effectLst/>
                        </a:rPr>
                        <a:t>G15</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2400" dirty="0">
                          <a:effectLst/>
                        </a:rPr>
                        <a:t>II</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918112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717" b="7740"/>
          <a:stretch/>
        </p:blipFill>
        <p:spPr>
          <a:xfrm>
            <a:off x="0" y="286482"/>
            <a:ext cx="9207952" cy="6571518"/>
          </a:xfrm>
          <a:prstGeom prst="rect">
            <a:avLst/>
          </a:prstGeom>
        </p:spPr>
      </p:pic>
      <p:sp>
        <p:nvSpPr>
          <p:cNvPr id="6" name="Title 1"/>
          <p:cNvSpPr txBox="1">
            <a:spLocks/>
          </p:cNvSpPr>
          <p:nvPr/>
        </p:nvSpPr>
        <p:spPr>
          <a:xfrm>
            <a:off x="1986845" y="2649955"/>
            <a:ext cx="863600" cy="239535"/>
          </a:xfrm>
          <a:prstGeom prst="rect">
            <a:avLst/>
          </a:prstGeom>
          <a:solidFill>
            <a:srgbClr val="2D4E6B"/>
          </a:solidFill>
        </p:spPr>
        <p:txBody>
          <a:bodyPr lIns="0" tIns="0" rIns="0" bIns="0"/>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1400" dirty="0">
                <a:solidFill>
                  <a:schemeClr val="bg1"/>
                </a:solidFill>
              </a:rPr>
              <a:t>Complete</a:t>
            </a:r>
            <a:endParaRPr lang="en-GB" sz="1400" dirty="0">
              <a:solidFill>
                <a:schemeClr val="bg1"/>
              </a:solidFill>
            </a:endParaRPr>
          </a:p>
        </p:txBody>
      </p:sp>
      <p:sp>
        <p:nvSpPr>
          <p:cNvPr id="8" name="Title 1"/>
          <p:cNvSpPr txBox="1">
            <a:spLocks/>
          </p:cNvSpPr>
          <p:nvPr/>
        </p:nvSpPr>
        <p:spPr>
          <a:xfrm>
            <a:off x="1986845" y="4070539"/>
            <a:ext cx="863600" cy="239535"/>
          </a:xfrm>
          <a:prstGeom prst="rect">
            <a:avLst/>
          </a:prstGeom>
          <a:solidFill>
            <a:srgbClr val="2D4E6B"/>
          </a:solidFill>
        </p:spPr>
        <p:txBody>
          <a:bodyPr lIns="0" tIns="0" rIns="0" bIns="0"/>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1400" dirty="0">
                <a:solidFill>
                  <a:schemeClr val="bg1"/>
                </a:solidFill>
              </a:rPr>
              <a:t>Complete</a:t>
            </a:r>
            <a:endParaRPr lang="en-GB" sz="1400" dirty="0">
              <a:solidFill>
                <a:schemeClr val="bg1"/>
              </a:solidFill>
            </a:endParaRPr>
          </a:p>
        </p:txBody>
      </p:sp>
      <p:sp>
        <p:nvSpPr>
          <p:cNvPr id="12" name="Title 1"/>
          <p:cNvSpPr txBox="1">
            <a:spLocks/>
          </p:cNvSpPr>
          <p:nvPr/>
        </p:nvSpPr>
        <p:spPr>
          <a:xfrm>
            <a:off x="5986337" y="70348"/>
            <a:ext cx="3157663" cy="1030067"/>
          </a:xfrm>
          <a:prstGeom prst="rect">
            <a:avLst/>
          </a:prstGeom>
          <a:solidFill>
            <a:srgbClr val="2D4E6B"/>
          </a:solidFill>
        </p:spPr>
        <p:txBody>
          <a:bodyPr lIns="0" tIns="0" rIns="0" bIns="0"/>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3200" dirty="0">
                <a:solidFill>
                  <a:schemeClr val="bg1"/>
                </a:solidFill>
              </a:rPr>
              <a:t>Study Status: RQOs</a:t>
            </a:r>
            <a:endParaRPr lang="en-GB" sz="3200" dirty="0">
              <a:solidFill>
                <a:schemeClr val="bg1"/>
              </a:solidFill>
            </a:endParaRPr>
          </a:p>
        </p:txBody>
      </p:sp>
      <p:sp>
        <p:nvSpPr>
          <p:cNvPr id="20" name="Title 1"/>
          <p:cNvSpPr txBox="1">
            <a:spLocks/>
          </p:cNvSpPr>
          <p:nvPr/>
        </p:nvSpPr>
        <p:spPr>
          <a:xfrm>
            <a:off x="8249984" y="2286257"/>
            <a:ext cx="863600" cy="239535"/>
          </a:xfrm>
          <a:prstGeom prst="rect">
            <a:avLst/>
          </a:prstGeom>
          <a:solidFill>
            <a:srgbClr val="2D4E6B"/>
          </a:solidFill>
        </p:spPr>
        <p:txBody>
          <a:bodyPr lIns="0" tIns="0" rIns="0" bIns="0"/>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1400" dirty="0">
                <a:solidFill>
                  <a:schemeClr val="bg1"/>
                </a:solidFill>
              </a:rPr>
              <a:t>Draft</a:t>
            </a:r>
            <a:endParaRPr lang="en-GB" sz="1400" dirty="0">
              <a:solidFill>
                <a:schemeClr val="bg1"/>
              </a:solidFill>
            </a:endParaRPr>
          </a:p>
        </p:txBody>
      </p:sp>
      <p:sp>
        <p:nvSpPr>
          <p:cNvPr id="23" name="Title 1"/>
          <p:cNvSpPr txBox="1">
            <a:spLocks/>
          </p:cNvSpPr>
          <p:nvPr/>
        </p:nvSpPr>
        <p:spPr>
          <a:xfrm>
            <a:off x="5051076" y="3189836"/>
            <a:ext cx="863600" cy="239535"/>
          </a:xfrm>
          <a:prstGeom prst="rect">
            <a:avLst/>
          </a:prstGeom>
          <a:solidFill>
            <a:srgbClr val="2D4E6B"/>
          </a:solidFill>
        </p:spPr>
        <p:txBody>
          <a:bodyPr lIns="0" tIns="0" rIns="0" bIns="0"/>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1400" dirty="0">
                <a:solidFill>
                  <a:schemeClr val="bg1"/>
                </a:solidFill>
              </a:rPr>
              <a:t>Draft</a:t>
            </a:r>
            <a:endParaRPr lang="en-GB" sz="1400" dirty="0">
              <a:solidFill>
                <a:schemeClr val="bg1"/>
              </a:solidFill>
            </a:endParaRPr>
          </a:p>
        </p:txBody>
      </p:sp>
      <p:sp>
        <p:nvSpPr>
          <p:cNvPr id="24" name="Title 1"/>
          <p:cNvSpPr txBox="1">
            <a:spLocks/>
          </p:cNvSpPr>
          <p:nvPr/>
        </p:nvSpPr>
        <p:spPr>
          <a:xfrm>
            <a:off x="5058728" y="6515204"/>
            <a:ext cx="863600" cy="239535"/>
          </a:xfrm>
          <a:prstGeom prst="rect">
            <a:avLst/>
          </a:prstGeom>
          <a:solidFill>
            <a:srgbClr val="2D4E6B"/>
          </a:solidFill>
        </p:spPr>
        <p:txBody>
          <a:bodyPr lIns="0" tIns="0" rIns="0" bIns="0"/>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1400" dirty="0">
                <a:solidFill>
                  <a:schemeClr val="bg1"/>
                </a:solidFill>
              </a:rPr>
              <a:t>Draft</a:t>
            </a:r>
            <a:endParaRPr lang="en-GB" sz="1400" dirty="0">
              <a:solidFill>
                <a:schemeClr val="bg1"/>
              </a:solidFill>
            </a:endParaRPr>
          </a:p>
        </p:txBody>
      </p:sp>
      <p:sp>
        <p:nvSpPr>
          <p:cNvPr id="26" name="Rectangle 25"/>
          <p:cNvSpPr/>
          <p:nvPr/>
        </p:nvSpPr>
        <p:spPr>
          <a:xfrm>
            <a:off x="4288536" y="1700784"/>
            <a:ext cx="1490472" cy="173736"/>
          </a:xfrm>
          <a:prstGeom prst="rect">
            <a:avLst/>
          </a:prstGeom>
          <a:solidFill>
            <a:srgbClr val="FFEB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a:solidFill>
                  <a:schemeClr val="tx1"/>
                </a:solidFill>
              </a:rPr>
              <a:t>DAMS</a:t>
            </a:r>
            <a:endParaRPr lang="en-GB" sz="1100" b="1" dirty="0">
              <a:solidFill>
                <a:schemeClr val="tx1"/>
              </a:solidFill>
            </a:endParaRPr>
          </a:p>
        </p:txBody>
      </p:sp>
      <p:cxnSp>
        <p:nvCxnSpPr>
          <p:cNvPr id="28" name="Straight Arrow Connector 27"/>
          <p:cNvCxnSpPr>
            <a:endCxn id="26" idx="1"/>
          </p:cNvCxnSpPr>
          <p:nvPr/>
        </p:nvCxnSpPr>
        <p:spPr>
          <a:xfrm flipV="1">
            <a:off x="3950208" y="1787652"/>
            <a:ext cx="338328" cy="738140"/>
          </a:xfrm>
          <a:prstGeom prst="straightConnector1">
            <a:avLst/>
          </a:prstGeom>
          <a:ln w="19050">
            <a:tailEnd type="triangle"/>
          </a:ln>
          <a:effectLst/>
        </p:spPr>
        <p:style>
          <a:lnRef idx="2">
            <a:schemeClr val="dk1"/>
          </a:lnRef>
          <a:fillRef idx="0">
            <a:schemeClr val="dk1"/>
          </a:fillRef>
          <a:effectRef idx="1">
            <a:schemeClr val="dk1"/>
          </a:effectRef>
          <a:fontRef idx="minor">
            <a:schemeClr val="tx1"/>
          </a:fontRef>
        </p:style>
      </p:cxnSp>
      <p:sp>
        <p:nvSpPr>
          <p:cNvPr id="30" name="Rectangle 29"/>
          <p:cNvSpPr/>
          <p:nvPr/>
        </p:nvSpPr>
        <p:spPr>
          <a:xfrm>
            <a:off x="4271772" y="5245608"/>
            <a:ext cx="1490472" cy="173736"/>
          </a:xfrm>
          <a:prstGeom prst="rect">
            <a:avLst/>
          </a:prstGeom>
          <a:solidFill>
            <a:srgbClr val="FFEB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a:solidFill>
                  <a:schemeClr val="tx1"/>
                </a:solidFill>
              </a:rPr>
              <a:t>DAMS</a:t>
            </a:r>
            <a:endParaRPr lang="en-GB" sz="1100" b="1" dirty="0">
              <a:solidFill>
                <a:schemeClr val="tx1"/>
              </a:solidFill>
            </a:endParaRPr>
          </a:p>
        </p:txBody>
      </p:sp>
      <p:cxnSp>
        <p:nvCxnSpPr>
          <p:cNvPr id="31" name="Straight Arrow Connector 30"/>
          <p:cNvCxnSpPr>
            <a:endCxn id="30" idx="1"/>
          </p:cNvCxnSpPr>
          <p:nvPr/>
        </p:nvCxnSpPr>
        <p:spPr>
          <a:xfrm flipV="1">
            <a:off x="3933444" y="5332476"/>
            <a:ext cx="338328" cy="738140"/>
          </a:xfrm>
          <a:prstGeom prst="straightConnector1">
            <a:avLst/>
          </a:prstGeom>
          <a:ln w="19050">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58804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9338" y="1847025"/>
            <a:ext cx="7365111" cy="4068000"/>
          </a:xfrm>
        </p:spPr>
        <p:txBody>
          <a:bodyPr/>
          <a:lstStyle/>
          <a:p>
            <a:r>
              <a:rPr lang="en-ZA" sz="2800" dirty="0"/>
              <a:t>Three RQO Reports disseminated for comment:</a:t>
            </a:r>
          </a:p>
          <a:p>
            <a:pPr lvl="1"/>
            <a:r>
              <a:rPr lang="en-ZA" sz="2600" dirty="0">
                <a:solidFill>
                  <a:srgbClr val="006699"/>
                </a:solidFill>
              </a:rPr>
              <a:t>Resource Unit Prioritisation Report</a:t>
            </a:r>
          </a:p>
          <a:p>
            <a:pPr lvl="1"/>
            <a:r>
              <a:rPr lang="en-ZA" sz="2600" dirty="0">
                <a:solidFill>
                  <a:srgbClr val="006699"/>
                </a:solidFill>
              </a:rPr>
              <a:t>Evaluation Resource Units Report</a:t>
            </a:r>
          </a:p>
          <a:p>
            <a:pPr lvl="1"/>
            <a:r>
              <a:rPr lang="en-ZA" sz="2600" dirty="0">
                <a:solidFill>
                  <a:srgbClr val="006699"/>
                </a:solidFill>
              </a:rPr>
              <a:t>Outline of RQOs Report</a:t>
            </a:r>
          </a:p>
          <a:p>
            <a:r>
              <a:rPr lang="en-ZA" sz="2800" dirty="0"/>
              <a:t>Please provide comment by </a:t>
            </a:r>
            <a:r>
              <a:rPr lang="en-US" sz="2800" dirty="0"/>
              <a:t>22 March to:</a:t>
            </a:r>
          </a:p>
          <a:p>
            <a:pPr lvl="1"/>
            <a:r>
              <a:rPr lang="en-US" sz="2400" dirty="0">
                <a:solidFill>
                  <a:srgbClr val="006699"/>
                </a:solidFill>
              </a:rPr>
              <a:t>Esther Lekalake (LekalakeE@dws.gov.za), or</a:t>
            </a:r>
          </a:p>
          <a:p>
            <a:pPr lvl="1"/>
            <a:r>
              <a:rPr lang="en-US" sz="2400" dirty="0">
                <a:solidFill>
                  <a:srgbClr val="006699"/>
                </a:solidFill>
              </a:rPr>
              <a:t>Louise Lodenkemper (Louise.Lodenkemper@aurecongroup.com)</a:t>
            </a:r>
            <a:endParaRPr lang="en-ZA" sz="2400" dirty="0">
              <a:solidFill>
                <a:srgbClr val="006699"/>
              </a:solidFill>
            </a:endParaRPr>
          </a:p>
        </p:txBody>
      </p:sp>
      <p:sp>
        <p:nvSpPr>
          <p:cNvPr id="5" name="TextBox 4"/>
          <p:cNvSpPr txBox="1"/>
          <p:nvPr/>
        </p:nvSpPr>
        <p:spPr bwMode="auto">
          <a:xfrm>
            <a:off x="1661744" y="502448"/>
            <a:ext cx="6335712" cy="584775"/>
          </a:xfrm>
          <a:prstGeom prst="rect">
            <a:avLst/>
          </a:prstGeom>
          <a:noFill/>
        </p:spPr>
        <p:txBody>
          <a:bodyPr wrap="square">
            <a:spAutoFit/>
          </a:bodyPr>
          <a:lstStyle/>
          <a:p>
            <a:pPr>
              <a:defRPr/>
            </a:pPr>
            <a:r>
              <a:rPr lang="en-US" sz="3200" b="1" dirty="0">
                <a:solidFill>
                  <a:schemeClr val="bg2">
                    <a:lumMod val="25000"/>
                  </a:schemeClr>
                </a:solidFill>
                <a:latin typeface="+mn-lt"/>
                <a:ea typeface="ＭＳ Ｐゴシック" pitchFamily="34" charset="-128"/>
              </a:rPr>
              <a:t>Comments on draft RQO Reports</a:t>
            </a:r>
          </a:p>
        </p:txBody>
      </p:sp>
    </p:spTree>
    <p:extLst>
      <p:ext uri="{BB962C8B-B14F-4D97-AF65-F5344CB8AC3E}">
        <p14:creationId xmlns:p14="http://schemas.microsoft.com/office/powerpoint/2010/main" val="3370453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3225" y="2639207"/>
            <a:ext cx="5743574" cy="1656567"/>
          </a:xfrm>
        </p:spPr>
        <p:txBody>
          <a:bodyPr/>
          <a:lstStyle/>
          <a:p>
            <a:pPr>
              <a:defRPr/>
            </a:pPr>
            <a:r>
              <a:rPr lang="en-ZA" sz="4800" b="1" dirty="0">
                <a:solidFill>
                  <a:schemeClr val="bg2">
                    <a:lumMod val="25000"/>
                  </a:schemeClr>
                </a:solidFill>
                <a:latin typeface="+mn-lt"/>
                <a:ea typeface="ＭＳ Ｐゴシック" pitchFamily="34" charset="-128"/>
                <a:cs typeface="+mn-cs"/>
              </a:rPr>
              <a:t>Thank you, Any discussion?</a:t>
            </a:r>
            <a:endParaRPr lang="en-GB" sz="4800" b="1" dirty="0">
              <a:solidFill>
                <a:schemeClr val="bg2">
                  <a:lumMod val="25000"/>
                </a:schemeClr>
              </a:solidFill>
              <a:latin typeface="+mn-lt"/>
              <a:ea typeface="ＭＳ Ｐゴシック" pitchFamily="34" charset="-128"/>
              <a:cs typeface="+mn-cs"/>
            </a:endParaRPr>
          </a:p>
        </p:txBody>
      </p:sp>
      <p:pic>
        <p:nvPicPr>
          <p:cNvPr id="6" name="Picture 8" descr="2008 656.jpg"/>
          <p:cNvPicPr>
            <a:picLocks noChangeAspect="1"/>
          </p:cNvPicPr>
          <p:nvPr/>
        </p:nvPicPr>
        <p:blipFill rotWithShape="1">
          <a:blip r:embed="rId2" cstate="email">
            <a:extLst>
              <a:ext uri="{28A0092B-C50C-407E-A947-70E740481C1C}">
                <a14:useLocalDpi xmlns:a14="http://schemas.microsoft.com/office/drawing/2010/main"/>
              </a:ext>
            </a:extLst>
          </a:blip>
          <a:srcRect b="-456"/>
          <a:stretch/>
        </p:blipFill>
        <p:spPr bwMode="auto">
          <a:xfrm>
            <a:off x="-68094" y="4887528"/>
            <a:ext cx="2525746" cy="16397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rotWithShape="1">
          <a:blip r:embed="rId3" cstate="email">
            <a:extLst>
              <a:ext uri="{28A0092B-C50C-407E-A947-70E740481C1C}">
                <a14:useLocalDpi xmlns:a14="http://schemas.microsoft.com/office/drawing/2010/main"/>
              </a:ext>
            </a:extLst>
          </a:blip>
          <a:srcRect b="-107"/>
          <a:stretch/>
        </p:blipFill>
        <p:spPr bwMode="auto">
          <a:xfrm>
            <a:off x="-68094" y="3210708"/>
            <a:ext cx="2525746" cy="1692031"/>
          </a:xfrm>
          <a:prstGeom prst="rect">
            <a:avLst/>
          </a:prstGeom>
          <a:ln>
            <a:noFill/>
          </a:ln>
          <a:effectLst>
            <a:softEdge rad="112500"/>
          </a:effectLst>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177" y="0"/>
            <a:ext cx="2527829" cy="1582528"/>
          </a:xfrm>
          <a:prstGeom prst="rect">
            <a:avLst/>
          </a:prstGeom>
          <a:ln>
            <a:noFill/>
          </a:ln>
          <a:effectLst>
            <a:softEdge rad="112500"/>
          </a:effectLst>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366" y="1582528"/>
            <a:ext cx="2516018" cy="1608144"/>
          </a:xfrm>
          <a:prstGeom prst="rect">
            <a:avLst/>
          </a:prstGeom>
          <a:ln>
            <a:noFill/>
          </a:ln>
          <a:effectLst>
            <a:softEdge rad="112500"/>
          </a:effectLst>
        </p:spPr>
      </p:pic>
    </p:spTree>
    <p:extLst>
      <p:ext uri="{BB962C8B-B14F-4D97-AF65-F5344CB8AC3E}">
        <p14:creationId xmlns:p14="http://schemas.microsoft.com/office/powerpoint/2010/main" val="1135884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DWS Slide Cover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53538" cy="693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descr="DWS Slide Cover pic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512888"/>
            <a:ext cx="9253538"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6"/>
          <p:cNvSpPr txBox="1">
            <a:spLocks noChangeArrowheads="1"/>
          </p:cNvSpPr>
          <p:nvPr/>
        </p:nvSpPr>
        <p:spPr bwMode="auto">
          <a:xfrm>
            <a:off x="554037" y="1743333"/>
            <a:ext cx="858996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defRPr/>
            </a:pPr>
            <a:r>
              <a:rPr lang="en-US" sz="2000" b="1" dirty="0">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The Determination of Water Resources Classes and Resource Quality Objectives for the water resources in in the Breede-Gouritz WMA</a:t>
            </a:r>
            <a:r>
              <a:rPr lang="en-ZA" sz="2000" b="1" dirty="0">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 </a:t>
            </a:r>
          </a:p>
          <a:p>
            <a:pPr lvl="0">
              <a:defRPr/>
            </a:pPr>
            <a:r>
              <a:rPr lang="en-ZA" sz="2000" b="1" i="1" dirty="0">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Focus on </a:t>
            </a:r>
            <a:r>
              <a:rPr lang="en-ZA" sz="2000" b="1" i="1" dirty="0" err="1">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Gouritz</a:t>
            </a:r>
            <a:r>
              <a:rPr lang="en-ZA" sz="2000" b="1" i="1" dirty="0">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-Coastal area</a:t>
            </a:r>
          </a:p>
          <a:p>
            <a:pPr lvl="0">
              <a:defRPr/>
            </a:pPr>
            <a:endParaRPr lang="en-US" dirty="0">
              <a:solidFill>
                <a:srgbClr val="EEECE1">
                  <a:lumMod val="25000"/>
                </a:srgbClr>
              </a:solidFill>
              <a:latin typeface="Gill Snas" charset="0"/>
              <a:ea typeface="ＭＳ Ｐゴシック" pitchFamily="34" charset="-128"/>
              <a:cs typeface="Gill Snas" charset="0"/>
            </a:endParaRPr>
          </a:p>
          <a:p>
            <a:pPr lvl="0">
              <a:defRPr/>
            </a:pPr>
            <a:r>
              <a:rPr lang="en-US" sz="2800" b="1" dirty="0">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Technical Task Group meeting 2: </a:t>
            </a:r>
            <a:r>
              <a:rPr lang="en-ZA" sz="2800" b="1" dirty="0">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Presentation and workshopping of d</a:t>
            </a:r>
            <a:r>
              <a:rPr lang="en-US" sz="2800" b="1" dirty="0">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raft Resource Quality Objectives</a:t>
            </a:r>
          </a:p>
          <a:p>
            <a:pPr>
              <a:defRPr/>
            </a:pPr>
            <a:r>
              <a:rPr lang="en-ZA" sz="2800" b="1" dirty="0">
                <a:solidFill>
                  <a:schemeClr val="bg2">
                    <a:lumMod val="25000"/>
                  </a:schemeClr>
                </a:solidFill>
                <a:effectLst>
                  <a:outerShdw blurRad="38100" dist="38100" dir="2700000" algn="tl">
                    <a:srgbClr val="000000">
                      <a:alpha val="43137"/>
                    </a:srgbClr>
                  </a:outerShdw>
                </a:effectLst>
              </a:rPr>
              <a:t>RQOs for DAMS – </a:t>
            </a:r>
            <a:r>
              <a:rPr lang="en-ZA" sz="2800" b="1" dirty="0" err="1">
                <a:solidFill>
                  <a:schemeClr val="bg2">
                    <a:lumMod val="25000"/>
                  </a:schemeClr>
                </a:solidFill>
                <a:effectLst>
                  <a:outerShdw blurRad="38100" dist="38100" dir="2700000" algn="tl">
                    <a:srgbClr val="000000">
                      <a:alpha val="43137"/>
                    </a:srgbClr>
                  </a:outerShdw>
                </a:effectLst>
              </a:rPr>
              <a:t>Gouritz</a:t>
            </a:r>
            <a:r>
              <a:rPr lang="en-ZA" sz="2800" b="1" dirty="0">
                <a:solidFill>
                  <a:schemeClr val="bg2">
                    <a:lumMod val="25000"/>
                  </a:schemeClr>
                </a:solidFill>
                <a:effectLst>
                  <a:outerShdw blurRad="38100" dist="38100" dir="2700000" algn="tl">
                    <a:srgbClr val="000000">
                      <a:alpha val="43137"/>
                    </a:srgbClr>
                  </a:outerShdw>
                </a:effectLst>
              </a:rPr>
              <a:t>-Coastal area</a:t>
            </a:r>
            <a:endParaRPr lang="en-GB" sz="2800" b="1" dirty="0">
              <a:solidFill>
                <a:schemeClr val="bg2">
                  <a:lumMod val="25000"/>
                </a:schemeClr>
              </a:solidFill>
              <a:effectLst>
                <a:outerShdw blurRad="38100" dist="38100" dir="2700000" algn="tl">
                  <a:srgbClr val="000000">
                    <a:alpha val="43137"/>
                  </a:srgbClr>
                </a:outerShdw>
              </a:effectLst>
            </a:endParaRPr>
          </a:p>
          <a:p>
            <a:pPr lvl="0">
              <a:defRPr/>
            </a:pPr>
            <a:endParaRPr lang="en-US" sz="1400" dirty="0">
              <a:solidFill>
                <a:srgbClr val="EEECE1">
                  <a:lumMod val="25000"/>
                </a:srgbClr>
              </a:solidFill>
              <a:latin typeface="Gill Snas" charset="0"/>
              <a:ea typeface="ＭＳ Ｐゴシック" pitchFamily="34" charset="-128"/>
              <a:cs typeface="Gill Snas" charset="0"/>
            </a:endParaRPr>
          </a:p>
          <a:p>
            <a:pPr lvl="0">
              <a:defRPr/>
            </a:pPr>
            <a:endParaRPr lang="en-US" sz="1400" dirty="0">
              <a:solidFill>
                <a:srgbClr val="EEECE1">
                  <a:lumMod val="25000"/>
                </a:srgbClr>
              </a:solidFill>
              <a:latin typeface="Gill Snas" charset="0"/>
              <a:ea typeface="ＭＳ Ｐゴシック" pitchFamily="34" charset="-128"/>
              <a:cs typeface="Gill Snas" charset="0"/>
            </a:endParaRPr>
          </a:p>
          <a:p>
            <a:pPr lvl="0">
              <a:defRPr/>
            </a:pPr>
            <a:r>
              <a:rPr lang="en-US" sz="1600" b="1" dirty="0">
                <a:solidFill>
                  <a:srgbClr val="EEECE1">
                    <a:lumMod val="25000"/>
                  </a:srgbClr>
                </a:solidFill>
                <a:effectLst>
                  <a:outerShdw blurRad="38100" dist="38100" dir="2700000" algn="tl">
                    <a:srgbClr val="000000">
                      <a:alpha val="43137"/>
                    </a:srgbClr>
                  </a:outerShdw>
                </a:effectLst>
                <a:latin typeface="Gill Snas" charset="0"/>
                <a:ea typeface="ＭＳ Ｐゴシック" pitchFamily="34" charset="-128"/>
                <a:cs typeface="Gill Snas" charset="0"/>
              </a:rPr>
              <a:t>Presented by: Erik van der Berg</a:t>
            </a:r>
          </a:p>
          <a:p>
            <a:pPr lvl="0">
              <a:defRPr/>
            </a:pPr>
            <a:endParaRPr lang="en-US" sz="1800" dirty="0">
              <a:solidFill>
                <a:srgbClr val="EEECE1">
                  <a:lumMod val="25000"/>
                </a:srgbClr>
              </a:solidFill>
              <a:latin typeface="Gill Snas" charset="0"/>
              <a:ea typeface="ＭＳ Ｐゴシック" pitchFamily="34" charset="-128"/>
              <a:cs typeface="Gill Snas" charset="0"/>
            </a:endParaRPr>
          </a:p>
          <a:p>
            <a:pPr lvl="0">
              <a:defRPr/>
            </a:pPr>
            <a:endParaRPr lang="en-US" sz="1800" dirty="0">
              <a:solidFill>
                <a:srgbClr val="EEECE1">
                  <a:lumMod val="25000"/>
                </a:srgbClr>
              </a:solidFill>
              <a:latin typeface="Gill Snas" charset="0"/>
              <a:ea typeface="ＭＳ Ｐゴシック" pitchFamily="34" charset="-128"/>
              <a:cs typeface="Gill Snas" charset="0"/>
            </a:endParaRPr>
          </a:p>
          <a:p>
            <a:pPr eaLnBrk="1" hangingPunct="1">
              <a:defRPr/>
            </a:pPr>
            <a:r>
              <a:rPr lang="en-US" sz="1600" dirty="0">
                <a:solidFill>
                  <a:schemeClr val="bg2">
                    <a:lumMod val="25000"/>
                  </a:schemeClr>
                </a:solidFill>
                <a:latin typeface="Gill Snas" charset="0"/>
                <a:cs typeface="Gill Snas" charset="0"/>
              </a:rPr>
              <a:t>15 March 2018</a:t>
            </a:r>
          </a:p>
          <a:p>
            <a:pPr eaLnBrk="1" hangingPunct="1">
              <a:defRPr/>
            </a:pPr>
            <a:r>
              <a:rPr lang="en-US" sz="1600" dirty="0">
                <a:solidFill>
                  <a:schemeClr val="bg2">
                    <a:lumMod val="25000"/>
                  </a:schemeClr>
                </a:solidFill>
                <a:latin typeface="Gill Snas" charset="0"/>
                <a:cs typeface="Gill Snas" charset="0"/>
              </a:rPr>
              <a:t>Carmel Guest Farm, Victoria Bay</a:t>
            </a:r>
          </a:p>
        </p:txBody>
      </p:sp>
      <p:pic>
        <p:nvPicPr>
          <p:cNvPr id="14341" name="Picture 1" descr="NDP_LOGO-1_colour.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3988" y="304800"/>
            <a:ext cx="954087"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015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824" y="274638"/>
            <a:ext cx="7038975" cy="584775"/>
          </a:xfrm>
          <a:noFill/>
        </p:spPr>
        <p:txBody>
          <a:bodyPr wrap="square">
            <a:spAutoFit/>
          </a:bodyPr>
          <a:lstStyle/>
          <a:p>
            <a:pPr algn="l"/>
            <a:r>
              <a:rPr lang="en-ZA" sz="3200" b="1" dirty="0">
                <a:solidFill>
                  <a:schemeClr val="bg2">
                    <a:lumMod val="25000"/>
                  </a:schemeClr>
                </a:solidFill>
                <a:latin typeface="+mn-lt"/>
                <a:ea typeface="ＭＳ Ｐゴシック" pitchFamily="34" charset="-128"/>
                <a:cs typeface="+mn-cs"/>
              </a:rPr>
              <a:t>Resource Unit priorities - method</a:t>
            </a:r>
          </a:p>
        </p:txBody>
      </p:sp>
      <p:sp>
        <p:nvSpPr>
          <p:cNvPr id="3" name="Content Placeholder 2"/>
          <p:cNvSpPr>
            <a:spLocks noGrp="1"/>
          </p:cNvSpPr>
          <p:nvPr>
            <p:ph idx="1"/>
          </p:nvPr>
        </p:nvSpPr>
        <p:spPr>
          <a:xfrm>
            <a:off x="1714499" y="1189038"/>
            <a:ext cx="7343775" cy="5049837"/>
          </a:xfrm>
        </p:spPr>
        <p:txBody>
          <a:bodyPr>
            <a:normAutofit fontScale="92500" lnSpcReduction="10000"/>
          </a:bodyPr>
          <a:lstStyle/>
          <a:p>
            <a:r>
              <a:rPr lang="en-ZA" sz="3000" dirty="0"/>
              <a:t>2 levels of ranking of resource units (RUs)</a:t>
            </a:r>
          </a:p>
          <a:p>
            <a:pPr marL="342900" lvl="1" indent="-342900">
              <a:buFont typeface="Arial" panose="020B0604020202020204" pitchFamily="34" charset="0"/>
              <a:buChar char="•"/>
            </a:pPr>
            <a:r>
              <a:rPr lang="en-ZA" sz="3000" dirty="0"/>
              <a:t>First level of screening:</a:t>
            </a:r>
          </a:p>
          <a:p>
            <a:pPr lvl="1"/>
            <a:r>
              <a:rPr lang="en-US" dirty="0">
                <a:solidFill>
                  <a:srgbClr val="0070C0"/>
                </a:solidFill>
              </a:rPr>
              <a:t>Filter National List of Registered Dams (DWS Dam Safety Office) for the WMA - 717 dams </a:t>
            </a:r>
          </a:p>
          <a:p>
            <a:pPr lvl="1"/>
            <a:r>
              <a:rPr lang="en-US" dirty="0">
                <a:solidFill>
                  <a:srgbClr val="0070C0"/>
                </a:solidFill>
              </a:rPr>
              <a:t>Select dams with High or Significant Hazard potential </a:t>
            </a:r>
          </a:p>
          <a:p>
            <a:pPr lvl="1"/>
            <a:r>
              <a:rPr lang="en-US" dirty="0">
                <a:solidFill>
                  <a:srgbClr val="0070C0"/>
                </a:solidFill>
              </a:rPr>
              <a:t>Select Category 2 or 3 dams in terms of dam safety legislation</a:t>
            </a:r>
          </a:p>
          <a:p>
            <a:pPr lvl="1"/>
            <a:r>
              <a:rPr lang="en-US" dirty="0">
                <a:solidFill>
                  <a:srgbClr val="0070C0"/>
                </a:solidFill>
              </a:rPr>
              <a:t>Select (significant) dams with a capacity of more than 5 million m</a:t>
            </a:r>
            <a:r>
              <a:rPr lang="en-US" baseline="30000" dirty="0">
                <a:solidFill>
                  <a:srgbClr val="0070C0"/>
                </a:solidFill>
              </a:rPr>
              <a:t>3</a:t>
            </a:r>
          </a:p>
          <a:p>
            <a:pPr lvl="1"/>
            <a:r>
              <a:rPr lang="en-ZA" dirty="0">
                <a:solidFill>
                  <a:srgbClr val="0070C0"/>
                </a:solidFill>
              </a:rPr>
              <a:t>27 dams selected in WMA</a:t>
            </a:r>
          </a:p>
          <a:p>
            <a:pPr lvl="2"/>
            <a:r>
              <a:rPr lang="en-ZA" dirty="0"/>
              <a:t>11 dams in </a:t>
            </a:r>
            <a:r>
              <a:rPr lang="en-ZA" dirty="0" err="1"/>
              <a:t>Gouritz</a:t>
            </a:r>
            <a:r>
              <a:rPr lang="en-ZA" dirty="0"/>
              <a:t>-Coastal area</a:t>
            </a:r>
            <a:endParaRPr lang="en-US" dirty="0"/>
          </a:p>
        </p:txBody>
      </p:sp>
    </p:spTree>
    <p:extLst>
      <p:ext uri="{BB962C8B-B14F-4D97-AF65-F5344CB8AC3E}">
        <p14:creationId xmlns:p14="http://schemas.microsoft.com/office/powerpoint/2010/main" val="2628010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824" y="274638"/>
            <a:ext cx="7038975" cy="584775"/>
          </a:xfrm>
          <a:noFill/>
        </p:spPr>
        <p:txBody>
          <a:bodyPr wrap="square">
            <a:spAutoFit/>
          </a:bodyPr>
          <a:lstStyle/>
          <a:p>
            <a:pPr algn="l"/>
            <a:r>
              <a:rPr lang="en-ZA" sz="3200" b="1" dirty="0">
                <a:solidFill>
                  <a:schemeClr val="bg2">
                    <a:lumMod val="25000"/>
                  </a:schemeClr>
                </a:solidFill>
                <a:latin typeface="+mn-lt"/>
                <a:ea typeface="ＭＳ Ｐゴシック" pitchFamily="34" charset="-128"/>
                <a:cs typeface="+mn-cs"/>
              </a:rPr>
              <a:t>Resource Unit priorities - method</a:t>
            </a:r>
          </a:p>
        </p:txBody>
      </p:sp>
      <p:sp>
        <p:nvSpPr>
          <p:cNvPr id="3" name="Content Placeholder 2"/>
          <p:cNvSpPr>
            <a:spLocks noGrp="1"/>
          </p:cNvSpPr>
          <p:nvPr>
            <p:ph idx="1"/>
          </p:nvPr>
        </p:nvSpPr>
        <p:spPr>
          <a:xfrm>
            <a:off x="1714499" y="1189038"/>
            <a:ext cx="7343775" cy="4945062"/>
          </a:xfrm>
        </p:spPr>
        <p:txBody>
          <a:bodyPr>
            <a:normAutofit/>
          </a:bodyPr>
          <a:lstStyle/>
          <a:p>
            <a:pPr marL="342900" lvl="1" indent="-342900">
              <a:buFont typeface="Arial" panose="020B0604020202020204" pitchFamily="34" charset="0"/>
              <a:buChar char="•"/>
            </a:pPr>
            <a:r>
              <a:rPr lang="en-ZA" sz="3000" dirty="0"/>
              <a:t>Then the DWS </a:t>
            </a:r>
            <a:r>
              <a:rPr lang="en-ZA" sz="3000" b="1" dirty="0">
                <a:solidFill>
                  <a:srgbClr val="00B0F0"/>
                </a:solidFill>
              </a:rPr>
              <a:t>RU Prioritisation Tool </a:t>
            </a:r>
            <a:r>
              <a:rPr lang="en-ZA" sz="3000" dirty="0"/>
              <a:t>(</a:t>
            </a:r>
            <a:r>
              <a:rPr lang="en-ZA" sz="3000" dirty="0">
                <a:solidFill>
                  <a:srgbClr val="00B0F0"/>
                </a:solidFill>
              </a:rPr>
              <a:t>RUPT</a:t>
            </a:r>
            <a:r>
              <a:rPr lang="en-ZA" sz="3000" dirty="0"/>
              <a:t>) steps were followed that ranks RUs against one another based on:</a:t>
            </a:r>
          </a:p>
          <a:p>
            <a:pPr lvl="1"/>
            <a:r>
              <a:rPr lang="en-ZA" dirty="0">
                <a:solidFill>
                  <a:srgbClr val="0070C0"/>
                </a:solidFill>
              </a:rPr>
              <a:t>position, socio-economic and international importance</a:t>
            </a:r>
          </a:p>
          <a:p>
            <a:pPr lvl="1"/>
            <a:r>
              <a:rPr lang="en-ZA" dirty="0">
                <a:solidFill>
                  <a:srgbClr val="0070C0"/>
                </a:solidFill>
              </a:rPr>
              <a:t>role in regulating services and ecological importance</a:t>
            </a:r>
          </a:p>
          <a:p>
            <a:pPr lvl="1"/>
            <a:r>
              <a:rPr lang="en-ZA" dirty="0">
                <a:solidFill>
                  <a:srgbClr val="0070C0"/>
                </a:solidFill>
              </a:rPr>
              <a:t>water quality threats</a:t>
            </a:r>
          </a:p>
          <a:p>
            <a:pPr lvl="1"/>
            <a:r>
              <a:rPr lang="en-ZA" dirty="0">
                <a:solidFill>
                  <a:srgbClr val="0070C0"/>
                </a:solidFill>
              </a:rPr>
              <a:t>practical considerations</a:t>
            </a:r>
          </a:p>
        </p:txBody>
      </p:sp>
    </p:spTree>
    <p:extLst>
      <p:ext uri="{BB962C8B-B14F-4D97-AF65-F5344CB8AC3E}">
        <p14:creationId xmlns:p14="http://schemas.microsoft.com/office/powerpoint/2010/main" val="979539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7"/>
          <p:cNvSpPr txBox="1">
            <a:spLocks noChangeArrowheads="1"/>
          </p:cNvSpPr>
          <p:nvPr/>
        </p:nvSpPr>
        <p:spPr bwMode="auto">
          <a:xfrm>
            <a:off x="1595069" y="1301816"/>
            <a:ext cx="7439201" cy="462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lvl="0" indent="0">
              <a:lnSpc>
                <a:spcPct val="110000"/>
              </a:lnSpc>
            </a:pPr>
            <a:r>
              <a:rPr lang="en-US" dirty="0"/>
              <a:t>Co-ordinate implementation of the Water Resources Classification System (WRCS):</a:t>
            </a:r>
          </a:p>
          <a:p>
            <a:pPr lvl="0">
              <a:lnSpc>
                <a:spcPct val="110000"/>
              </a:lnSpc>
              <a:buFont typeface="Arial" panose="020B0604020202020204" pitchFamily="34" charset="0"/>
              <a:buChar char="•"/>
            </a:pPr>
            <a:endParaRPr lang="en-US" sz="800" dirty="0"/>
          </a:p>
          <a:p>
            <a:pPr lvl="1">
              <a:lnSpc>
                <a:spcPct val="110000"/>
              </a:lnSpc>
              <a:buFont typeface="Arial" panose="020B0604020202020204" pitchFamily="34" charset="0"/>
              <a:buChar char="•"/>
            </a:pPr>
            <a:r>
              <a:rPr lang="en-US" b="1" dirty="0">
                <a:solidFill>
                  <a:srgbClr val="0070C0"/>
                </a:solidFill>
              </a:rPr>
              <a:t>Determine Water Resources Classes (WRCs)</a:t>
            </a:r>
          </a:p>
          <a:p>
            <a:pPr lvl="1">
              <a:lnSpc>
                <a:spcPct val="110000"/>
              </a:lnSpc>
              <a:buFont typeface="Arial" panose="020B0604020202020204" pitchFamily="34" charset="0"/>
              <a:buChar char="•"/>
            </a:pPr>
            <a:endParaRPr lang="en-GB" sz="800" b="1" dirty="0">
              <a:solidFill>
                <a:srgbClr val="0070C0"/>
              </a:solidFill>
            </a:endParaRPr>
          </a:p>
          <a:p>
            <a:pPr lvl="1">
              <a:lnSpc>
                <a:spcPct val="110000"/>
              </a:lnSpc>
              <a:buFont typeface="Arial" panose="020B0604020202020204" pitchFamily="34" charset="0"/>
              <a:buChar char="•"/>
            </a:pPr>
            <a:r>
              <a:rPr lang="en-US" b="1" dirty="0">
                <a:solidFill>
                  <a:srgbClr val="0070C0"/>
                </a:solidFill>
              </a:rPr>
              <a:t>Determine Resource Quality Objectives (RQOs)</a:t>
            </a:r>
          </a:p>
          <a:p>
            <a:pPr lvl="1">
              <a:lnSpc>
                <a:spcPct val="110000"/>
              </a:lnSpc>
              <a:buFont typeface="Arial" panose="020B0604020202020204" pitchFamily="34" charset="0"/>
              <a:buChar char="•"/>
            </a:pPr>
            <a:endParaRPr lang="en-US" sz="800" b="1" dirty="0">
              <a:solidFill>
                <a:srgbClr val="0070C0"/>
              </a:solidFill>
            </a:endParaRPr>
          </a:p>
          <a:p>
            <a:pPr lvl="1">
              <a:lnSpc>
                <a:spcPct val="110000"/>
              </a:lnSpc>
              <a:buFont typeface="Arial" panose="020B0604020202020204" pitchFamily="34" charset="0"/>
              <a:buChar char="•"/>
            </a:pPr>
            <a:r>
              <a:rPr lang="en-US" b="1" dirty="0">
                <a:solidFill>
                  <a:srgbClr val="0070C0"/>
                </a:solidFill>
              </a:rPr>
              <a:t>Support Gazetting of Recommended Water Resources Classes and RQOs</a:t>
            </a:r>
          </a:p>
          <a:p>
            <a:pPr marL="0" lvl="1" indent="0">
              <a:lnSpc>
                <a:spcPct val="110000"/>
              </a:lnSpc>
            </a:pPr>
            <a:endParaRPr lang="en-ZA" sz="1400" b="1" dirty="0">
              <a:solidFill>
                <a:srgbClr val="0070C0"/>
              </a:solidFill>
            </a:endParaRPr>
          </a:p>
          <a:p>
            <a:pPr marL="0" lvl="1" indent="0" algn="ctr">
              <a:lnSpc>
                <a:spcPct val="110000"/>
              </a:lnSpc>
              <a:spcAft>
                <a:spcPts val="300"/>
              </a:spcAft>
            </a:pPr>
            <a:r>
              <a:rPr lang="en-ZA" sz="2200" i="1" dirty="0">
                <a:effectLst>
                  <a:outerShdw blurRad="38100" dist="38100" dir="2700000" algn="tl">
                    <a:srgbClr val="000000">
                      <a:alpha val="43137"/>
                    </a:srgbClr>
                  </a:outerShdw>
                </a:effectLst>
              </a:rPr>
              <a:t>for the water resources in the Breede-Gouritz WMA:</a:t>
            </a:r>
          </a:p>
          <a:p>
            <a:pPr marL="0" lvl="1" indent="0" algn="ctr">
              <a:lnSpc>
                <a:spcPct val="110000"/>
              </a:lnSpc>
            </a:pPr>
            <a:r>
              <a:rPr lang="en-ZA" sz="2000" dirty="0">
                <a:effectLst>
                  <a:outerShdw blurRad="38100" dist="38100" dir="2700000" algn="tl">
                    <a:srgbClr val="000000">
                      <a:alpha val="43137"/>
                    </a:srgbClr>
                  </a:outerShdw>
                </a:effectLst>
              </a:rPr>
              <a:t>- </a:t>
            </a:r>
            <a:r>
              <a:rPr lang="en-ZA" sz="2000" dirty="0">
                <a:solidFill>
                  <a:srgbClr val="CC6600"/>
                </a:solidFill>
                <a:effectLst>
                  <a:outerShdw blurRad="38100" dist="38100" dir="2700000" algn="tl">
                    <a:srgbClr val="000000">
                      <a:alpha val="43137"/>
                    </a:srgbClr>
                  </a:outerShdw>
                </a:effectLst>
              </a:rPr>
              <a:t>Rivers		- Estuaries		- Groundwater</a:t>
            </a:r>
          </a:p>
          <a:p>
            <a:pPr marL="0" lvl="1" indent="0" algn="ctr">
              <a:lnSpc>
                <a:spcPct val="110000"/>
              </a:lnSpc>
            </a:pPr>
            <a:r>
              <a:rPr lang="en-ZA" sz="2000" dirty="0">
                <a:solidFill>
                  <a:srgbClr val="CC6600"/>
                </a:solidFill>
                <a:effectLst>
                  <a:outerShdw blurRad="38100" dist="38100" dir="2700000" algn="tl">
                    <a:srgbClr val="000000">
                      <a:alpha val="43137"/>
                    </a:srgbClr>
                  </a:outerShdw>
                </a:effectLst>
              </a:rPr>
              <a:t>- Dams		- Wetlands</a:t>
            </a:r>
          </a:p>
        </p:txBody>
      </p:sp>
      <p:sp>
        <p:nvSpPr>
          <p:cNvPr id="6" name="TextBox 5"/>
          <p:cNvSpPr txBox="1"/>
          <p:nvPr/>
        </p:nvSpPr>
        <p:spPr bwMode="auto">
          <a:xfrm>
            <a:off x="1661744" y="502448"/>
            <a:ext cx="6335712" cy="584775"/>
          </a:xfrm>
          <a:prstGeom prst="rect">
            <a:avLst/>
          </a:prstGeom>
          <a:noFill/>
        </p:spPr>
        <p:txBody>
          <a:bodyPr wrap="square">
            <a:spAutoFit/>
          </a:bodyPr>
          <a:lstStyle/>
          <a:p>
            <a:pPr>
              <a:defRPr/>
            </a:pPr>
            <a:r>
              <a:rPr lang="en-US" sz="3200" b="1" dirty="0">
                <a:solidFill>
                  <a:schemeClr val="bg2">
                    <a:lumMod val="25000"/>
                  </a:schemeClr>
                </a:solidFill>
                <a:latin typeface="+mn-lt"/>
                <a:ea typeface="ＭＳ Ｐゴシック" pitchFamily="34" charset="-128"/>
              </a:rPr>
              <a:t>Study Objectives</a:t>
            </a:r>
          </a:p>
        </p:txBody>
      </p:sp>
    </p:spTree>
    <p:extLst>
      <p:ext uri="{BB962C8B-B14F-4D97-AF65-F5344CB8AC3E}">
        <p14:creationId xmlns:p14="http://schemas.microsoft.com/office/powerpoint/2010/main" val="1758181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824" y="274638"/>
            <a:ext cx="7038975" cy="584775"/>
          </a:xfrm>
          <a:noFill/>
        </p:spPr>
        <p:txBody>
          <a:bodyPr wrap="square">
            <a:spAutoFit/>
          </a:bodyPr>
          <a:lstStyle/>
          <a:p>
            <a:pPr algn="l"/>
            <a:r>
              <a:rPr lang="en-ZA" sz="3200" b="1" dirty="0">
                <a:solidFill>
                  <a:schemeClr val="bg2">
                    <a:lumMod val="25000"/>
                  </a:schemeClr>
                </a:solidFill>
                <a:latin typeface="+mn-lt"/>
                <a:ea typeface="ＭＳ Ｐゴシック" pitchFamily="34" charset="-128"/>
                <a:cs typeface="+mn-cs"/>
              </a:rPr>
              <a:t>Resource Unit priorities - method</a:t>
            </a:r>
          </a:p>
        </p:txBody>
      </p:sp>
      <p:sp>
        <p:nvSpPr>
          <p:cNvPr id="3" name="Content Placeholder 2"/>
          <p:cNvSpPr>
            <a:spLocks noGrp="1"/>
          </p:cNvSpPr>
          <p:nvPr>
            <p:ph idx="1"/>
          </p:nvPr>
        </p:nvSpPr>
        <p:spPr>
          <a:xfrm>
            <a:off x="1714499" y="1104899"/>
            <a:ext cx="7343775" cy="5362576"/>
          </a:xfrm>
        </p:spPr>
        <p:txBody>
          <a:bodyPr>
            <a:normAutofit fontScale="62500" lnSpcReduction="20000"/>
          </a:bodyPr>
          <a:lstStyle/>
          <a:p>
            <a:pPr marL="0" lvl="1" indent="0">
              <a:buNone/>
            </a:pPr>
            <a:r>
              <a:rPr lang="en-ZA" sz="3800" b="1" dirty="0"/>
              <a:t>Prioritisation Criteria evaluated in RU Prioritisation Tool:</a:t>
            </a:r>
          </a:p>
          <a:p>
            <a:r>
              <a:rPr lang="en-US" b="1" dirty="0">
                <a:solidFill>
                  <a:srgbClr val="0070C0"/>
                </a:solidFill>
              </a:rPr>
              <a:t>Location</a:t>
            </a:r>
            <a:r>
              <a:rPr lang="en-US" dirty="0">
                <a:solidFill>
                  <a:srgbClr val="0070C0"/>
                </a:solidFill>
              </a:rPr>
              <a:t> in river system</a:t>
            </a:r>
          </a:p>
          <a:p>
            <a:r>
              <a:rPr lang="en-US" b="1" dirty="0">
                <a:solidFill>
                  <a:srgbClr val="0070C0"/>
                </a:solidFill>
              </a:rPr>
              <a:t>Importance to users</a:t>
            </a:r>
            <a:r>
              <a:rPr lang="en-US" dirty="0">
                <a:solidFill>
                  <a:srgbClr val="0070C0"/>
                </a:solidFill>
              </a:rPr>
              <a:t>, such as recreational use, tourism, scientific benefits, aesthetic, cultural or spiritual benefits</a:t>
            </a:r>
          </a:p>
          <a:p>
            <a:r>
              <a:rPr lang="en-US" dirty="0">
                <a:solidFill>
                  <a:srgbClr val="0070C0"/>
                </a:solidFill>
              </a:rPr>
              <a:t>Does it </a:t>
            </a:r>
            <a:r>
              <a:rPr lang="en-US" b="1" dirty="0">
                <a:solidFill>
                  <a:srgbClr val="0070C0"/>
                </a:solidFill>
              </a:rPr>
              <a:t>support</a:t>
            </a:r>
            <a:r>
              <a:rPr lang="en-US" dirty="0">
                <a:solidFill>
                  <a:srgbClr val="0070C0"/>
                </a:solidFill>
              </a:rPr>
              <a:t> the </a:t>
            </a:r>
            <a:r>
              <a:rPr lang="en-US" b="1" dirty="0">
                <a:solidFill>
                  <a:srgbClr val="0070C0"/>
                </a:solidFill>
              </a:rPr>
              <a:t>livelihoods</a:t>
            </a:r>
            <a:r>
              <a:rPr lang="en-US" dirty="0">
                <a:solidFill>
                  <a:srgbClr val="0070C0"/>
                </a:solidFill>
              </a:rPr>
              <a:t> of significant vulnerable communities, such as water, food or grazing and raw materials</a:t>
            </a:r>
          </a:p>
          <a:p>
            <a:r>
              <a:rPr lang="en-US" b="1" dirty="0">
                <a:solidFill>
                  <a:srgbClr val="0070C0"/>
                </a:solidFill>
              </a:rPr>
              <a:t>Strategic or international obligations</a:t>
            </a:r>
            <a:r>
              <a:rPr lang="en-US" dirty="0">
                <a:solidFill>
                  <a:srgbClr val="0070C0"/>
                </a:solidFill>
              </a:rPr>
              <a:t>, for the generation of power, or for water-related agreements, such as the RAMSAR convention</a:t>
            </a:r>
          </a:p>
          <a:p>
            <a:r>
              <a:rPr lang="en-US" dirty="0">
                <a:solidFill>
                  <a:srgbClr val="0070C0"/>
                </a:solidFill>
              </a:rPr>
              <a:t>Provision of </a:t>
            </a:r>
            <a:r>
              <a:rPr lang="en-US" b="1" dirty="0">
                <a:solidFill>
                  <a:srgbClr val="0070C0"/>
                </a:solidFill>
              </a:rPr>
              <a:t>supporting or regulating services</a:t>
            </a:r>
            <a:r>
              <a:rPr lang="en-US" dirty="0">
                <a:solidFill>
                  <a:srgbClr val="0070C0"/>
                </a:solidFill>
              </a:rPr>
              <a:t>, such as water supply, flood attenuation, water quality control, stream flow regulation, and sediment retention, apart from the common function of water storage</a:t>
            </a:r>
          </a:p>
          <a:p>
            <a:r>
              <a:rPr lang="en-US" b="1" dirty="0">
                <a:solidFill>
                  <a:srgbClr val="0070C0"/>
                </a:solidFill>
              </a:rPr>
              <a:t>Contribution to economy</a:t>
            </a:r>
          </a:p>
          <a:p>
            <a:r>
              <a:rPr lang="en-US" b="1" dirty="0">
                <a:solidFill>
                  <a:srgbClr val="0070C0"/>
                </a:solidFill>
              </a:rPr>
              <a:t>Ecological importance </a:t>
            </a:r>
            <a:r>
              <a:rPr lang="en-US" dirty="0">
                <a:solidFill>
                  <a:srgbClr val="0070C0"/>
                </a:solidFill>
              </a:rPr>
              <a:t>of RU, linked to flow releases for ecological purposes</a:t>
            </a:r>
          </a:p>
          <a:p>
            <a:r>
              <a:rPr lang="en-US" dirty="0">
                <a:solidFill>
                  <a:srgbClr val="0070C0"/>
                </a:solidFill>
              </a:rPr>
              <a:t>Level of </a:t>
            </a:r>
            <a:r>
              <a:rPr lang="en-US" b="1" dirty="0">
                <a:solidFill>
                  <a:srgbClr val="0070C0"/>
                </a:solidFill>
              </a:rPr>
              <a:t>threat</a:t>
            </a:r>
            <a:r>
              <a:rPr lang="en-US" dirty="0">
                <a:solidFill>
                  <a:srgbClr val="0070C0"/>
                </a:solidFill>
              </a:rPr>
              <a:t> posed to the </a:t>
            </a:r>
            <a:r>
              <a:rPr lang="en-US" b="1" dirty="0">
                <a:solidFill>
                  <a:srgbClr val="0070C0"/>
                </a:solidFill>
              </a:rPr>
              <a:t>water quality </a:t>
            </a:r>
            <a:r>
              <a:rPr lang="en-US" dirty="0">
                <a:solidFill>
                  <a:srgbClr val="0070C0"/>
                </a:solidFill>
              </a:rPr>
              <a:t>for the environment</a:t>
            </a:r>
          </a:p>
          <a:p>
            <a:r>
              <a:rPr lang="en-US" b="1" dirty="0">
                <a:solidFill>
                  <a:srgbClr val="0070C0"/>
                </a:solidFill>
              </a:rPr>
              <a:t>Practical considerations</a:t>
            </a:r>
            <a:r>
              <a:rPr lang="en-US" dirty="0">
                <a:solidFill>
                  <a:srgbClr val="0070C0"/>
                </a:solidFill>
              </a:rPr>
              <a:t>, such as the existence of EWR sites and DWS gauging weirs</a:t>
            </a:r>
          </a:p>
          <a:p>
            <a:pPr lvl="1"/>
            <a:endParaRPr lang="en-ZA" dirty="0">
              <a:solidFill>
                <a:srgbClr val="0070C0"/>
              </a:solidFill>
            </a:endParaRPr>
          </a:p>
        </p:txBody>
      </p:sp>
    </p:spTree>
    <p:extLst>
      <p:ext uri="{BB962C8B-B14F-4D97-AF65-F5344CB8AC3E}">
        <p14:creationId xmlns:p14="http://schemas.microsoft.com/office/powerpoint/2010/main" val="2460820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C2E737-C087-4DA5-848E-06DAEDFE09A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36BB45C5-3911-4912-BC67-D9D09C41B373}"/>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xmlns="" id="{47467042-FC85-4A3F-8A91-75ADD744B8C1}"/>
              </a:ext>
            </a:extLst>
          </p:cNvPr>
          <p:cNvPicPr>
            <a:picLocks noChangeAspect="1"/>
          </p:cNvPicPr>
          <p:nvPr/>
        </p:nvPicPr>
        <p:blipFill>
          <a:blip r:embed="rId2"/>
          <a:stretch>
            <a:fillRect/>
          </a:stretch>
        </p:blipFill>
        <p:spPr>
          <a:xfrm>
            <a:off x="0" y="857250"/>
            <a:ext cx="9144000" cy="5143500"/>
          </a:xfrm>
          <a:prstGeom prst="rect">
            <a:avLst/>
          </a:prstGeom>
        </p:spPr>
      </p:pic>
      <p:sp>
        <p:nvSpPr>
          <p:cNvPr id="5" name="Title 1">
            <a:extLst>
              <a:ext uri="{FF2B5EF4-FFF2-40B4-BE49-F238E27FC236}">
                <a16:creationId xmlns:a16="http://schemas.microsoft.com/office/drawing/2014/main" xmlns="" id="{39D9D643-8F77-467D-B92B-BEF2ABFBF5B8}"/>
              </a:ext>
            </a:extLst>
          </p:cNvPr>
          <p:cNvSpPr txBox="1">
            <a:spLocks/>
          </p:cNvSpPr>
          <p:nvPr/>
        </p:nvSpPr>
        <p:spPr>
          <a:xfrm>
            <a:off x="1647824" y="274638"/>
            <a:ext cx="7038975" cy="584775"/>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ZA" sz="3200" b="1" dirty="0">
                <a:solidFill>
                  <a:schemeClr val="bg2">
                    <a:lumMod val="25000"/>
                  </a:schemeClr>
                </a:solidFill>
                <a:latin typeface="+mn-lt"/>
                <a:ea typeface="ＭＳ Ｐゴシック" pitchFamily="34" charset="-128"/>
                <a:cs typeface="+mn-cs"/>
              </a:rPr>
              <a:t>Resource Unit Prioritisation Tool</a:t>
            </a:r>
          </a:p>
        </p:txBody>
      </p:sp>
    </p:spTree>
    <p:extLst>
      <p:ext uri="{BB962C8B-B14F-4D97-AF65-F5344CB8AC3E}">
        <p14:creationId xmlns:p14="http://schemas.microsoft.com/office/powerpoint/2010/main" val="1332606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724" y="274638"/>
            <a:ext cx="7077075" cy="1077218"/>
          </a:xfrm>
          <a:noFill/>
        </p:spPr>
        <p:txBody>
          <a:bodyPr wrap="square">
            <a:spAutoFit/>
          </a:bodyPr>
          <a:lstStyle/>
          <a:p>
            <a:pPr algn="l"/>
            <a:r>
              <a:rPr lang="en-ZA" sz="3200" b="1" dirty="0">
                <a:solidFill>
                  <a:schemeClr val="bg2">
                    <a:lumMod val="25000"/>
                  </a:schemeClr>
                </a:solidFill>
                <a:ea typeface="ＭＳ Ｐゴシック" pitchFamily="34" charset="-128"/>
              </a:rPr>
              <a:t>RUPT Priority scores for dams (</a:t>
            </a:r>
            <a:r>
              <a:rPr lang="en-ZA" sz="3200" b="1" dirty="0">
                <a:solidFill>
                  <a:srgbClr val="00B0F0"/>
                </a:solidFill>
                <a:ea typeface="ＭＳ Ｐゴシック" pitchFamily="34" charset="-128"/>
              </a:rPr>
              <a:t>RUPT</a:t>
            </a:r>
            <a:r>
              <a:rPr lang="en-ZA" sz="3200" b="1" dirty="0">
                <a:solidFill>
                  <a:schemeClr val="bg2">
                    <a:lumMod val="25000"/>
                  </a:schemeClr>
                </a:solidFill>
                <a:ea typeface="ＭＳ Ｐゴシック" pitchFamily="34" charset="-128"/>
              </a:rPr>
              <a:t>)</a:t>
            </a:r>
            <a:r>
              <a:rPr lang="en-ZA" sz="4000" b="1" dirty="0">
                <a:solidFill>
                  <a:schemeClr val="bg2">
                    <a:lumMod val="25000"/>
                  </a:schemeClr>
                </a:solidFill>
                <a:ea typeface="ＭＳ Ｐゴシック" pitchFamily="34" charset="-128"/>
              </a:rPr>
              <a:t> :</a:t>
            </a:r>
            <a:br>
              <a:rPr lang="en-ZA" sz="4000" b="1" dirty="0">
                <a:solidFill>
                  <a:schemeClr val="bg2">
                    <a:lumMod val="25000"/>
                  </a:schemeClr>
                </a:solidFill>
                <a:ea typeface="ＭＳ Ｐゴシック" pitchFamily="34" charset="-128"/>
              </a:rPr>
            </a:br>
            <a:r>
              <a:rPr lang="en-ZA" sz="2400" b="1" dirty="0" err="1">
                <a:solidFill>
                  <a:srgbClr val="0070C0"/>
                </a:solidFill>
                <a:ea typeface="ＭＳ Ｐゴシック" pitchFamily="34" charset="-128"/>
              </a:rPr>
              <a:t>Gouritz</a:t>
            </a:r>
            <a:r>
              <a:rPr lang="en-ZA" sz="2400" b="1" dirty="0">
                <a:solidFill>
                  <a:srgbClr val="0070C0"/>
                </a:solidFill>
                <a:ea typeface="ＭＳ Ｐゴシック" pitchFamily="34" charset="-128"/>
              </a:rPr>
              <a:t>-Coastal</a:t>
            </a:r>
            <a:endParaRPr lang="en-ZA" sz="3200" b="1" dirty="0">
              <a:solidFill>
                <a:schemeClr val="bg2">
                  <a:lumMod val="25000"/>
                </a:schemeClr>
              </a:solidFill>
              <a:latin typeface="+mn-lt"/>
              <a:ea typeface="ＭＳ Ｐゴシック" pitchFamily="34" charset="-128"/>
              <a:cs typeface="+mn-cs"/>
            </a:endParaRPr>
          </a:p>
        </p:txBody>
      </p:sp>
      <p:graphicFrame>
        <p:nvGraphicFramePr>
          <p:cNvPr id="3" name="Table 2">
            <a:extLst>
              <a:ext uri="{FF2B5EF4-FFF2-40B4-BE49-F238E27FC236}">
                <a16:creationId xmlns:a16="http://schemas.microsoft.com/office/drawing/2014/main" xmlns="" id="{B822503B-EC9C-4421-9CCC-D004C2BF5406}"/>
              </a:ext>
            </a:extLst>
          </p:cNvPr>
          <p:cNvGraphicFramePr>
            <a:graphicFrameLocks noGrp="1"/>
          </p:cNvGraphicFramePr>
          <p:nvPr>
            <p:extLst/>
          </p:nvPr>
        </p:nvGraphicFramePr>
        <p:xfrm>
          <a:off x="3" y="1914525"/>
          <a:ext cx="9143997" cy="3889004"/>
        </p:xfrm>
        <a:graphic>
          <a:graphicData uri="http://schemas.openxmlformats.org/drawingml/2006/table">
            <a:tbl>
              <a:tblPr firstRow="1" firstCol="1" bandRow="1"/>
              <a:tblGrid>
                <a:gridCol w="1955493">
                  <a:extLst>
                    <a:ext uri="{9D8B030D-6E8A-4147-A177-3AD203B41FA5}">
                      <a16:colId xmlns:a16="http://schemas.microsoft.com/office/drawing/2014/main" xmlns="" val="1103132013"/>
                    </a:ext>
                  </a:extLst>
                </a:gridCol>
                <a:gridCol w="654364">
                  <a:extLst>
                    <a:ext uri="{9D8B030D-6E8A-4147-A177-3AD203B41FA5}">
                      <a16:colId xmlns:a16="http://schemas.microsoft.com/office/drawing/2014/main" xmlns="" val="1441775475"/>
                    </a:ext>
                  </a:extLst>
                </a:gridCol>
                <a:gridCol w="653414">
                  <a:extLst>
                    <a:ext uri="{9D8B030D-6E8A-4147-A177-3AD203B41FA5}">
                      <a16:colId xmlns:a16="http://schemas.microsoft.com/office/drawing/2014/main" xmlns="" val="4003007757"/>
                    </a:ext>
                  </a:extLst>
                </a:gridCol>
                <a:gridCol w="653414">
                  <a:extLst>
                    <a:ext uri="{9D8B030D-6E8A-4147-A177-3AD203B41FA5}">
                      <a16:colId xmlns:a16="http://schemas.microsoft.com/office/drawing/2014/main" xmlns="" val="1868970915"/>
                    </a:ext>
                  </a:extLst>
                </a:gridCol>
                <a:gridCol w="653414">
                  <a:extLst>
                    <a:ext uri="{9D8B030D-6E8A-4147-A177-3AD203B41FA5}">
                      <a16:colId xmlns:a16="http://schemas.microsoft.com/office/drawing/2014/main" xmlns="" val="3111485430"/>
                    </a:ext>
                  </a:extLst>
                </a:gridCol>
                <a:gridCol w="653414">
                  <a:extLst>
                    <a:ext uri="{9D8B030D-6E8A-4147-A177-3AD203B41FA5}">
                      <a16:colId xmlns:a16="http://schemas.microsoft.com/office/drawing/2014/main" xmlns="" val="3727165806"/>
                    </a:ext>
                  </a:extLst>
                </a:gridCol>
                <a:gridCol w="653414">
                  <a:extLst>
                    <a:ext uri="{9D8B030D-6E8A-4147-A177-3AD203B41FA5}">
                      <a16:colId xmlns:a16="http://schemas.microsoft.com/office/drawing/2014/main" xmlns="" val="3881758467"/>
                    </a:ext>
                  </a:extLst>
                </a:gridCol>
                <a:gridCol w="653414">
                  <a:extLst>
                    <a:ext uri="{9D8B030D-6E8A-4147-A177-3AD203B41FA5}">
                      <a16:colId xmlns:a16="http://schemas.microsoft.com/office/drawing/2014/main" xmlns="" val="745400767"/>
                    </a:ext>
                  </a:extLst>
                </a:gridCol>
                <a:gridCol w="653414">
                  <a:extLst>
                    <a:ext uri="{9D8B030D-6E8A-4147-A177-3AD203B41FA5}">
                      <a16:colId xmlns:a16="http://schemas.microsoft.com/office/drawing/2014/main" xmlns="" val="3600436280"/>
                    </a:ext>
                  </a:extLst>
                </a:gridCol>
                <a:gridCol w="653414">
                  <a:extLst>
                    <a:ext uri="{9D8B030D-6E8A-4147-A177-3AD203B41FA5}">
                      <a16:colId xmlns:a16="http://schemas.microsoft.com/office/drawing/2014/main" xmlns="" val="1933501814"/>
                    </a:ext>
                  </a:extLst>
                </a:gridCol>
                <a:gridCol w="653414">
                  <a:extLst>
                    <a:ext uri="{9D8B030D-6E8A-4147-A177-3AD203B41FA5}">
                      <a16:colId xmlns:a16="http://schemas.microsoft.com/office/drawing/2014/main" xmlns="" val="1215867476"/>
                    </a:ext>
                  </a:extLst>
                </a:gridCol>
                <a:gridCol w="653414">
                  <a:extLst>
                    <a:ext uri="{9D8B030D-6E8A-4147-A177-3AD203B41FA5}">
                      <a16:colId xmlns:a16="http://schemas.microsoft.com/office/drawing/2014/main" xmlns="" val="1050645864"/>
                    </a:ext>
                  </a:extLst>
                </a:gridCol>
              </a:tblGrid>
              <a:tr h="1475735">
                <a:tc>
                  <a:txBody>
                    <a:bodyPr/>
                    <a:lstStyle/>
                    <a:p>
                      <a:pPr marL="0" marR="0">
                        <a:lnSpc>
                          <a:spcPct val="105000"/>
                        </a:lnSpc>
                        <a:spcBef>
                          <a:spcPts val="300"/>
                        </a:spcBef>
                        <a:spcAft>
                          <a:spcPts val="0"/>
                        </a:spcAft>
                      </a:pPr>
                      <a:r>
                        <a:rPr lang="en-ZA" sz="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Stompdrift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Floriskraal</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Gamkapoort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Kammanassie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Wolwedans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Leeu-Gamka</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Koos </a:t>
                      </a: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Raubenheimer</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Korentepoort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Garden Route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Hartbeeskuil</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Duivenhoks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4268496201"/>
                  </a:ext>
                </a:extLst>
              </a:tr>
              <a:tr h="356367">
                <a:tc>
                  <a:txBody>
                    <a:bodyPr/>
                    <a:lstStyle/>
                    <a:p>
                      <a:pPr marL="0" marR="0">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Position in IUA</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80973971"/>
                  </a:ext>
                </a:extLst>
              </a:tr>
              <a:tr h="356367">
                <a:tc>
                  <a:txBody>
                    <a:bodyPr/>
                    <a:lstStyle/>
                    <a:p>
                      <a:pPr marL="0" marR="0">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Concern for users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0.16</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0.16</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0.20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0.07</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0.07</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0.07</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399424"/>
                  </a:ext>
                </a:extLst>
              </a:tr>
              <a:tr h="356367">
                <a:tc>
                  <a:txBody>
                    <a:bodyPr/>
                    <a:lstStyle/>
                    <a:p>
                      <a:pPr marL="0" marR="0">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Concern for environment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0.36</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0.07</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08103833"/>
                  </a:ext>
                </a:extLst>
              </a:tr>
              <a:tr h="361932">
                <a:tc>
                  <a:txBody>
                    <a:bodyPr/>
                    <a:lstStyle/>
                    <a:p>
                      <a:pPr marL="0" marR="0">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Management and practical considerations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0.12</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0.12</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0.09</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89628147"/>
                  </a:ext>
                </a:extLst>
              </a:tr>
              <a:tr h="356367">
                <a:tc>
                  <a:txBody>
                    <a:bodyPr/>
                    <a:lstStyle/>
                    <a:p>
                      <a:pPr marL="0" marR="0">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Total Prioritization Score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0.28</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0.70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0.16</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0.22</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0.16</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0.32</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0.25</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0.16</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19818444"/>
                  </a:ext>
                </a:extLst>
              </a:tr>
              <a:tr h="356367">
                <a:tc>
                  <a:txBody>
                    <a:bodyPr/>
                    <a:lstStyle/>
                    <a:p>
                      <a:pPr marL="0" marR="0">
                        <a:lnSpc>
                          <a:spcPct val="105000"/>
                        </a:lnSpc>
                        <a:spcBef>
                          <a:spcPts val="300"/>
                        </a:spcBef>
                        <a:spcAft>
                          <a:spcPts val="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Relative Priority Rating</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0.6</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B2D6"/>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CEE5"/>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CBE3"/>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CBE3"/>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785BE"/>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0.2</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3F0"/>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0.3</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8EB"/>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0.2</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3F0"/>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AC7E1"/>
                    </a:solidFill>
                  </a:tcPr>
                </a:tc>
                <a:tc>
                  <a:txBody>
                    <a:bodyPr/>
                    <a:lstStyle/>
                    <a:p>
                      <a:pPr marL="0" marR="0" algn="ctr">
                        <a:lnSpc>
                          <a:spcPct val="105000"/>
                        </a:lnSpc>
                        <a:spcBef>
                          <a:spcPts val="300"/>
                        </a:spcBef>
                        <a:spcAft>
                          <a:spcPts val="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0.3</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4E8"/>
                    </a:solidFill>
                  </a:tcPr>
                </a:tc>
                <a:tc>
                  <a:txBody>
                    <a:bodyPr/>
                    <a:lstStyle/>
                    <a:p>
                      <a:pPr marL="0" marR="0" algn="ctr">
                        <a:lnSpc>
                          <a:spcPct val="105000"/>
                        </a:lnSpc>
                        <a:spcBef>
                          <a:spcPts val="300"/>
                        </a:spcBef>
                        <a:spcAft>
                          <a:spcPts val="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0.2</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3F0"/>
                    </a:solidFill>
                  </a:tcPr>
                </a:tc>
                <a:extLst>
                  <a:ext uri="{0D108BD9-81ED-4DB2-BD59-A6C34878D82A}">
                    <a16:rowId xmlns:a16="http://schemas.microsoft.com/office/drawing/2014/main" xmlns="" val="4254162268"/>
                  </a:ext>
                </a:extLst>
              </a:tr>
            </a:tbl>
          </a:graphicData>
        </a:graphic>
      </p:graphicFrame>
      <p:sp>
        <p:nvSpPr>
          <p:cNvPr id="6" name="TextBox 5">
            <a:extLst>
              <a:ext uri="{FF2B5EF4-FFF2-40B4-BE49-F238E27FC236}">
                <a16:creationId xmlns:a16="http://schemas.microsoft.com/office/drawing/2014/main" xmlns="" id="{4483D8CE-AF35-42C4-9CA8-11060D62E641}"/>
              </a:ext>
            </a:extLst>
          </p:cNvPr>
          <p:cNvSpPr txBox="1"/>
          <p:nvPr/>
        </p:nvSpPr>
        <p:spPr>
          <a:xfrm>
            <a:off x="1743074" y="1321078"/>
            <a:ext cx="7229476" cy="461665"/>
          </a:xfrm>
          <a:prstGeom prst="rect">
            <a:avLst/>
          </a:prstGeom>
          <a:noFill/>
        </p:spPr>
        <p:txBody>
          <a:bodyPr wrap="square" rtlCol="0">
            <a:spAutoFit/>
          </a:bodyPr>
          <a:lstStyle/>
          <a:p>
            <a:r>
              <a:rPr lang="en-US" dirty="0"/>
              <a:t>Dams with “Priority Rating” ≥ 0.6 are prioritised </a:t>
            </a:r>
          </a:p>
        </p:txBody>
      </p:sp>
    </p:spTree>
    <p:extLst>
      <p:ext uri="{BB962C8B-B14F-4D97-AF65-F5344CB8AC3E}">
        <p14:creationId xmlns:p14="http://schemas.microsoft.com/office/powerpoint/2010/main" val="4262571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824" y="274638"/>
            <a:ext cx="7038975" cy="584775"/>
          </a:xfrm>
          <a:noFill/>
        </p:spPr>
        <p:txBody>
          <a:bodyPr wrap="square">
            <a:spAutoFit/>
          </a:bodyPr>
          <a:lstStyle/>
          <a:p>
            <a:pPr algn="l"/>
            <a:r>
              <a:rPr lang="en-US" sz="3200" b="1" dirty="0">
                <a:solidFill>
                  <a:schemeClr val="bg2">
                    <a:lumMod val="25000"/>
                  </a:schemeClr>
                </a:solidFill>
                <a:latin typeface="+mn-lt"/>
                <a:ea typeface="ＭＳ Ｐゴシック" pitchFamily="34" charset="-128"/>
                <a:cs typeface="+mn-cs"/>
              </a:rPr>
              <a:t>Prioritised dams</a:t>
            </a:r>
          </a:p>
        </p:txBody>
      </p:sp>
      <p:sp>
        <p:nvSpPr>
          <p:cNvPr id="3" name="Content Placeholder 2"/>
          <p:cNvSpPr>
            <a:spLocks noGrp="1"/>
          </p:cNvSpPr>
          <p:nvPr>
            <p:ph idx="1"/>
          </p:nvPr>
        </p:nvSpPr>
        <p:spPr>
          <a:xfrm>
            <a:off x="1714499" y="1276351"/>
            <a:ext cx="7343775" cy="4876800"/>
          </a:xfrm>
        </p:spPr>
        <p:txBody>
          <a:bodyPr>
            <a:normAutofit lnSpcReduction="10000"/>
          </a:bodyPr>
          <a:lstStyle/>
          <a:p>
            <a:pPr marL="0" indent="0">
              <a:buNone/>
            </a:pPr>
            <a:r>
              <a:rPr lang="en-ZA" b="1" dirty="0" err="1"/>
              <a:t>Gouritz</a:t>
            </a:r>
            <a:r>
              <a:rPr lang="en-ZA" b="1" dirty="0"/>
              <a:t>-Coastal area</a:t>
            </a:r>
            <a:endParaRPr lang="en-US" b="1" dirty="0"/>
          </a:p>
          <a:p>
            <a:r>
              <a:rPr lang="en-ZA" dirty="0">
                <a:solidFill>
                  <a:srgbClr val="0070C0"/>
                </a:solidFill>
              </a:rPr>
              <a:t>S</a:t>
            </a:r>
            <a:r>
              <a:rPr lang="en-US" dirty="0" err="1">
                <a:solidFill>
                  <a:srgbClr val="0070C0"/>
                </a:solidFill>
              </a:rPr>
              <a:t>tompdrift</a:t>
            </a:r>
            <a:r>
              <a:rPr lang="en-US" dirty="0">
                <a:solidFill>
                  <a:srgbClr val="0070C0"/>
                </a:solidFill>
              </a:rPr>
              <a:t> Dam</a:t>
            </a:r>
          </a:p>
          <a:p>
            <a:r>
              <a:rPr lang="en-ZA" dirty="0">
                <a:solidFill>
                  <a:srgbClr val="0070C0"/>
                </a:solidFill>
              </a:rPr>
              <a:t>W</a:t>
            </a:r>
            <a:r>
              <a:rPr lang="en-US" dirty="0" err="1">
                <a:solidFill>
                  <a:srgbClr val="0070C0"/>
                </a:solidFill>
              </a:rPr>
              <a:t>olwedans</a:t>
            </a:r>
            <a:r>
              <a:rPr lang="en-US" dirty="0">
                <a:solidFill>
                  <a:srgbClr val="0070C0"/>
                </a:solidFill>
              </a:rPr>
              <a:t> Dam</a:t>
            </a:r>
          </a:p>
          <a:p>
            <a:pPr marL="0" indent="0">
              <a:buNone/>
            </a:pPr>
            <a:r>
              <a:rPr lang="en-US" b="1" dirty="0" err="1"/>
              <a:t>Breede</a:t>
            </a:r>
            <a:r>
              <a:rPr lang="en-US" b="1" dirty="0"/>
              <a:t>-Overberg area</a:t>
            </a:r>
          </a:p>
          <a:p>
            <a:r>
              <a:rPr lang="en-US" sz="2800" dirty="0" err="1">
                <a:solidFill>
                  <a:srgbClr val="0070C0"/>
                </a:solidFill>
              </a:rPr>
              <a:t>Theewaterskloof</a:t>
            </a:r>
            <a:r>
              <a:rPr lang="en-US" sz="2800" dirty="0">
                <a:solidFill>
                  <a:srgbClr val="0070C0"/>
                </a:solidFill>
              </a:rPr>
              <a:t> Dam</a:t>
            </a:r>
          </a:p>
          <a:p>
            <a:r>
              <a:rPr lang="en-US" sz="2800" dirty="0">
                <a:solidFill>
                  <a:srgbClr val="0070C0"/>
                </a:solidFill>
              </a:rPr>
              <a:t>Greater </a:t>
            </a:r>
            <a:r>
              <a:rPr lang="en-US" sz="2800" dirty="0" err="1">
                <a:solidFill>
                  <a:srgbClr val="0070C0"/>
                </a:solidFill>
              </a:rPr>
              <a:t>Brandvlei</a:t>
            </a:r>
            <a:r>
              <a:rPr lang="en-US" sz="2800" dirty="0">
                <a:solidFill>
                  <a:srgbClr val="0070C0"/>
                </a:solidFill>
              </a:rPr>
              <a:t> Dam</a:t>
            </a:r>
          </a:p>
          <a:p>
            <a:r>
              <a:rPr lang="en-ZA" sz="2800" dirty="0">
                <a:solidFill>
                  <a:srgbClr val="0070C0"/>
                </a:solidFill>
              </a:rPr>
              <a:t>C</a:t>
            </a:r>
            <a:r>
              <a:rPr lang="en-US" sz="2800" dirty="0" err="1">
                <a:solidFill>
                  <a:srgbClr val="0070C0"/>
                </a:solidFill>
              </a:rPr>
              <a:t>eres-Koekedouw</a:t>
            </a:r>
            <a:r>
              <a:rPr lang="en-US" sz="2800" dirty="0">
                <a:solidFill>
                  <a:srgbClr val="0070C0"/>
                </a:solidFill>
              </a:rPr>
              <a:t> Dam</a:t>
            </a:r>
          </a:p>
          <a:p>
            <a:r>
              <a:rPr lang="en-ZA" sz="2800" dirty="0">
                <a:solidFill>
                  <a:srgbClr val="0070C0"/>
                </a:solidFill>
              </a:rPr>
              <a:t>K</a:t>
            </a:r>
            <a:r>
              <a:rPr lang="en-US" sz="2800" dirty="0" err="1">
                <a:solidFill>
                  <a:srgbClr val="0070C0"/>
                </a:solidFill>
              </a:rPr>
              <a:t>ogelberg</a:t>
            </a:r>
            <a:r>
              <a:rPr lang="en-US" sz="2800" dirty="0">
                <a:solidFill>
                  <a:srgbClr val="0070C0"/>
                </a:solidFill>
              </a:rPr>
              <a:t> Dam</a:t>
            </a:r>
          </a:p>
          <a:p>
            <a:r>
              <a:rPr lang="en-ZA" sz="2800" dirty="0">
                <a:solidFill>
                  <a:srgbClr val="0070C0"/>
                </a:solidFill>
              </a:rPr>
              <a:t>A</a:t>
            </a:r>
            <a:r>
              <a:rPr lang="en-US" sz="2800" dirty="0" err="1">
                <a:solidFill>
                  <a:srgbClr val="0070C0"/>
                </a:solidFill>
              </a:rPr>
              <a:t>rieskraal</a:t>
            </a:r>
            <a:r>
              <a:rPr lang="en-US" sz="2800" dirty="0">
                <a:solidFill>
                  <a:srgbClr val="0070C0"/>
                </a:solidFill>
              </a:rPr>
              <a:t> Dam</a:t>
            </a:r>
          </a:p>
          <a:p>
            <a:endParaRPr lang="en-US" sz="2800" dirty="0">
              <a:solidFill>
                <a:srgbClr val="0070C0"/>
              </a:solidFill>
            </a:endParaRPr>
          </a:p>
          <a:p>
            <a:endParaRPr lang="en-ZA" sz="2800" dirty="0">
              <a:solidFill>
                <a:srgbClr val="0070C0"/>
              </a:solidFill>
            </a:endParaRPr>
          </a:p>
        </p:txBody>
      </p:sp>
    </p:spTree>
    <p:extLst>
      <p:ext uri="{BB962C8B-B14F-4D97-AF65-F5344CB8AC3E}">
        <p14:creationId xmlns:p14="http://schemas.microsoft.com/office/powerpoint/2010/main" val="1272537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A8E147D-BF6A-4D26-A4EF-7D4EA6528AC4}"/>
              </a:ext>
            </a:extLst>
          </p:cNvPr>
          <p:cNvPicPr/>
          <p:nvPr/>
        </p:nvPicPr>
        <p:blipFill rotWithShape="1">
          <a:blip r:embed="rId3" cstate="print">
            <a:extLst>
              <a:ext uri="{28A0092B-C50C-407E-A947-70E740481C1C}">
                <a14:useLocalDpi xmlns:a14="http://schemas.microsoft.com/office/drawing/2010/main" val="0"/>
              </a:ext>
            </a:extLst>
          </a:blip>
          <a:srcRect l="2209" t="16915" r="23758" b="10976"/>
          <a:stretch/>
        </p:blipFill>
        <p:spPr bwMode="auto">
          <a:xfrm>
            <a:off x="0" y="609600"/>
            <a:ext cx="9144000" cy="62484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2390775" y="36513"/>
            <a:ext cx="6296024" cy="584775"/>
          </a:xfrm>
          <a:noFill/>
        </p:spPr>
        <p:txBody>
          <a:bodyPr wrap="square">
            <a:spAutoFit/>
          </a:bodyPr>
          <a:lstStyle/>
          <a:p>
            <a:pPr algn="l"/>
            <a:r>
              <a:rPr lang="en-ZA" sz="3200" b="1" dirty="0">
                <a:solidFill>
                  <a:schemeClr val="bg2">
                    <a:lumMod val="25000"/>
                  </a:schemeClr>
                </a:solidFill>
                <a:latin typeface="+mn-lt"/>
                <a:ea typeface="ＭＳ Ｐゴシック" pitchFamily="34" charset="-128"/>
                <a:cs typeface="+mn-cs"/>
              </a:rPr>
              <a:t>High and low priority RUs</a:t>
            </a:r>
          </a:p>
        </p:txBody>
      </p:sp>
      <p:pic>
        <p:nvPicPr>
          <p:cNvPr id="7" name="Picture 6">
            <a:extLst>
              <a:ext uri="{FF2B5EF4-FFF2-40B4-BE49-F238E27FC236}">
                <a16:creationId xmlns:a16="http://schemas.microsoft.com/office/drawing/2014/main" xmlns="" id="{51805871-4D98-4781-95EE-D53AE70E1A5B}"/>
              </a:ext>
            </a:extLst>
          </p:cNvPr>
          <p:cNvPicPr/>
          <p:nvPr/>
        </p:nvPicPr>
        <p:blipFill rotWithShape="1">
          <a:blip r:embed="rId3" cstate="print">
            <a:extLst>
              <a:ext uri="{28A0092B-C50C-407E-A947-70E740481C1C}">
                <a14:useLocalDpi xmlns:a14="http://schemas.microsoft.com/office/drawing/2010/main" val="0"/>
              </a:ext>
            </a:extLst>
          </a:blip>
          <a:srcRect l="76289" t="3739" r="3476" b="74419"/>
          <a:stretch/>
        </p:blipFill>
        <p:spPr bwMode="auto">
          <a:xfrm>
            <a:off x="314325" y="735588"/>
            <a:ext cx="2143125" cy="197167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xmlns="" id="{76A39A13-97D4-488E-8372-614D844F6450}"/>
              </a:ext>
            </a:extLst>
          </p:cNvPr>
          <p:cNvSpPr/>
          <p:nvPr/>
        </p:nvSpPr>
        <p:spPr>
          <a:xfrm>
            <a:off x="8858250" y="504825"/>
            <a:ext cx="342900" cy="1095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2139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824" y="274638"/>
            <a:ext cx="7038975" cy="584775"/>
          </a:xfrm>
          <a:noFill/>
        </p:spPr>
        <p:txBody>
          <a:bodyPr wrap="square">
            <a:spAutoFit/>
          </a:bodyPr>
          <a:lstStyle/>
          <a:p>
            <a:pPr algn="l"/>
            <a:r>
              <a:rPr lang="en-ZA" sz="3200" b="1" dirty="0">
                <a:solidFill>
                  <a:schemeClr val="bg2">
                    <a:lumMod val="25000"/>
                  </a:schemeClr>
                </a:solidFill>
                <a:latin typeface="+mn-lt"/>
                <a:ea typeface="ＭＳ Ｐゴシック" pitchFamily="34" charset="-128"/>
                <a:cs typeface="+mn-cs"/>
              </a:rPr>
              <a:t>Evaluation of RUs - method</a:t>
            </a:r>
          </a:p>
        </p:txBody>
      </p:sp>
      <p:sp>
        <p:nvSpPr>
          <p:cNvPr id="3" name="Content Placeholder 2"/>
          <p:cNvSpPr>
            <a:spLocks noGrp="1"/>
          </p:cNvSpPr>
          <p:nvPr>
            <p:ph idx="1"/>
          </p:nvPr>
        </p:nvSpPr>
        <p:spPr>
          <a:xfrm>
            <a:off x="1543050" y="1257300"/>
            <a:ext cx="7467600" cy="5086350"/>
          </a:xfrm>
        </p:spPr>
        <p:txBody>
          <a:bodyPr>
            <a:normAutofit/>
          </a:bodyPr>
          <a:lstStyle/>
          <a:p>
            <a:r>
              <a:rPr lang="en-ZA" sz="2800" dirty="0"/>
              <a:t>Customised DWS </a:t>
            </a:r>
            <a:r>
              <a:rPr lang="en-ZA" sz="2800" b="1" dirty="0">
                <a:solidFill>
                  <a:srgbClr val="00B0F0"/>
                </a:solidFill>
              </a:rPr>
              <a:t>RU Evaluation Tool </a:t>
            </a:r>
            <a:r>
              <a:rPr lang="en-ZA" sz="2800" dirty="0"/>
              <a:t>used to identify selected indicators </a:t>
            </a:r>
            <a:r>
              <a:rPr lang="en-ZA" sz="2800" i="1" dirty="0"/>
              <a:t>for prioritised RUs </a:t>
            </a:r>
            <a:r>
              <a:rPr lang="en-ZA" sz="2800" dirty="0"/>
              <a:t>for which RQOs (descriptive and numerical) will be written, by identifying:</a:t>
            </a:r>
          </a:p>
          <a:p>
            <a:pPr marL="2171700" lvl="1" indent="0">
              <a:spcAft>
                <a:spcPts val="300"/>
              </a:spcAft>
              <a:buNone/>
            </a:pPr>
            <a:r>
              <a:rPr lang="en-ZA" b="1" dirty="0">
                <a:solidFill>
                  <a:srgbClr val="0070C0"/>
                </a:solidFill>
                <a:effectLst>
                  <a:outerShdw blurRad="38100" dist="38100" dir="2700000" algn="tl">
                    <a:srgbClr val="000000">
                      <a:alpha val="43137"/>
                    </a:srgbClr>
                  </a:outerShdw>
                </a:effectLst>
              </a:rPr>
              <a:t>Components</a:t>
            </a:r>
          </a:p>
          <a:p>
            <a:pPr marL="2171700" lvl="1" indent="0">
              <a:buNone/>
            </a:pPr>
            <a:endParaRPr lang="en-ZA" dirty="0">
              <a:solidFill>
                <a:srgbClr val="0070C0"/>
              </a:solidFill>
            </a:endParaRPr>
          </a:p>
          <a:p>
            <a:pPr marL="2000250" lvl="1" indent="0">
              <a:spcAft>
                <a:spcPts val="300"/>
              </a:spcAft>
              <a:buNone/>
            </a:pPr>
            <a:r>
              <a:rPr lang="en-ZA" b="1" dirty="0">
                <a:solidFill>
                  <a:srgbClr val="0070C0"/>
                </a:solidFill>
                <a:effectLst>
                  <a:outerShdw blurRad="38100" dist="38100" dir="2700000" algn="tl">
                    <a:srgbClr val="000000">
                      <a:alpha val="43137"/>
                    </a:srgbClr>
                  </a:outerShdw>
                </a:effectLst>
              </a:rPr>
              <a:t>Sub-components</a:t>
            </a:r>
          </a:p>
          <a:p>
            <a:pPr marL="2171700" lvl="1" indent="0">
              <a:buNone/>
            </a:pPr>
            <a:endParaRPr lang="en-ZA" dirty="0"/>
          </a:p>
          <a:p>
            <a:pPr marL="2457450" lvl="1" indent="0">
              <a:buNone/>
            </a:pPr>
            <a:r>
              <a:rPr lang="en-ZA" b="1" dirty="0">
                <a:solidFill>
                  <a:srgbClr val="0070C0"/>
                </a:solidFill>
                <a:effectLst>
                  <a:outerShdw blurRad="38100" dist="38100" dir="2700000" algn="tl">
                    <a:srgbClr val="000000">
                      <a:alpha val="43137"/>
                    </a:srgbClr>
                  </a:outerShdw>
                </a:effectLst>
              </a:rPr>
              <a:t>Indicators</a:t>
            </a:r>
          </a:p>
          <a:p>
            <a:pPr lvl="2"/>
            <a:endParaRPr lang="en-ZA" dirty="0"/>
          </a:p>
        </p:txBody>
      </p:sp>
      <p:sp>
        <p:nvSpPr>
          <p:cNvPr id="4" name="Arrow: Down 3">
            <a:extLst>
              <a:ext uri="{FF2B5EF4-FFF2-40B4-BE49-F238E27FC236}">
                <a16:creationId xmlns:a16="http://schemas.microsoft.com/office/drawing/2014/main" xmlns="" id="{DDD62BA0-62CF-45B7-A6CB-F5BDDD23DADF}"/>
              </a:ext>
            </a:extLst>
          </p:cNvPr>
          <p:cNvSpPr/>
          <p:nvPr/>
        </p:nvSpPr>
        <p:spPr>
          <a:xfrm>
            <a:off x="4438650" y="3638550"/>
            <a:ext cx="733425" cy="457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xmlns="" id="{0CCCBF9D-C706-4036-A9AE-6BF85E85E966}"/>
              </a:ext>
            </a:extLst>
          </p:cNvPr>
          <p:cNvSpPr/>
          <p:nvPr/>
        </p:nvSpPr>
        <p:spPr>
          <a:xfrm>
            <a:off x="4433886" y="4657725"/>
            <a:ext cx="733425" cy="457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514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45DB5C2-FA83-439C-9401-EE2B687E645C}"/>
              </a:ext>
            </a:extLst>
          </p:cNvPr>
          <p:cNvPicPr>
            <a:picLocks noChangeAspect="1"/>
          </p:cNvPicPr>
          <p:nvPr/>
        </p:nvPicPr>
        <p:blipFill>
          <a:blip r:embed="rId2"/>
          <a:stretch>
            <a:fillRect/>
          </a:stretch>
        </p:blipFill>
        <p:spPr>
          <a:xfrm>
            <a:off x="0" y="1282894"/>
            <a:ext cx="9144000" cy="4292211"/>
          </a:xfrm>
          <a:prstGeom prst="rect">
            <a:avLst/>
          </a:prstGeom>
        </p:spPr>
      </p:pic>
      <p:sp>
        <p:nvSpPr>
          <p:cNvPr id="6" name="Title 1">
            <a:extLst>
              <a:ext uri="{FF2B5EF4-FFF2-40B4-BE49-F238E27FC236}">
                <a16:creationId xmlns:a16="http://schemas.microsoft.com/office/drawing/2014/main" xmlns="" id="{55C5F990-3656-44A0-9AC1-09405ECC1141}"/>
              </a:ext>
            </a:extLst>
          </p:cNvPr>
          <p:cNvSpPr txBox="1">
            <a:spLocks/>
          </p:cNvSpPr>
          <p:nvPr/>
        </p:nvSpPr>
        <p:spPr>
          <a:xfrm>
            <a:off x="2021450" y="274638"/>
            <a:ext cx="7038975" cy="584775"/>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ZA" sz="3200" b="1" dirty="0">
                <a:solidFill>
                  <a:schemeClr val="bg2">
                    <a:lumMod val="25000"/>
                  </a:schemeClr>
                </a:solidFill>
                <a:latin typeface="+mn-lt"/>
                <a:ea typeface="ＭＳ Ｐゴシック" pitchFamily="34" charset="-128"/>
                <a:cs typeface="+mn-cs"/>
              </a:rPr>
              <a:t>RU Evaluation Tool</a:t>
            </a:r>
          </a:p>
        </p:txBody>
      </p:sp>
    </p:spTree>
    <p:extLst>
      <p:ext uri="{BB962C8B-B14F-4D97-AF65-F5344CB8AC3E}">
        <p14:creationId xmlns:p14="http://schemas.microsoft.com/office/powerpoint/2010/main" val="2930410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824" y="274638"/>
            <a:ext cx="7038975" cy="584775"/>
          </a:xfrm>
          <a:noFill/>
        </p:spPr>
        <p:txBody>
          <a:bodyPr wrap="square">
            <a:spAutoFit/>
          </a:bodyPr>
          <a:lstStyle/>
          <a:p>
            <a:pPr algn="l"/>
            <a:r>
              <a:rPr lang="en-ZA" sz="3200" b="1" dirty="0">
                <a:solidFill>
                  <a:schemeClr val="bg2">
                    <a:lumMod val="25000"/>
                  </a:schemeClr>
                </a:solidFill>
                <a:latin typeface="+mn-lt"/>
                <a:ea typeface="ＭＳ Ｐゴシック" pitchFamily="34" charset="-128"/>
                <a:cs typeface="+mn-cs"/>
              </a:rPr>
              <a:t>Evaluation of RUs - method</a:t>
            </a:r>
          </a:p>
        </p:txBody>
      </p:sp>
      <p:sp>
        <p:nvSpPr>
          <p:cNvPr id="8" name="TextBox 7">
            <a:extLst>
              <a:ext uri="{FF2B5EF4-FFF2-40B4-BE49-F238E27FC236}">
                <a16:creationId xmlns:a16="http://schemas.microsoft.com/office/drawing/2014/main" xmlns="" id="{9E668D36-7050-4BC6-8400-A92A6E49D0CD}"/>
              </a:ext>
            </a:extLst>
          </p:cNvPr>
          <p:cNvSpPr txBox="1"/>
          <p:nvPr/>
        </p:nvSpPr>
        <p:spPr>
          <a:xfrm>
            <a:off x="1733550" y="1041202"/>
            <a:ext cx="7162800" cy="5755422"/>
          </a:xfrm>
          <a:prstGeom prst="rect">
            <a:avLst/>
          </a:prstGeom>
          <a:noFill/>
        </p:spPr>
        <p:txBody>
          <a:bodyPr wrap="square" rtlCol="0">
            <a:spAutoFit/>
          </a:bodyPr>
          <a:lstStyle/>
          <a:p>
            <a:r>
              <a:rPr lang="en-US" sz="2000" dirty="0"/>
              <a:t>The </a:t>
            </a:r>
            <a:r>
              <a:rPr lang="en-US" sz="2000" b="1" dirty="0"/>
              <a:t>evaluation criteria </a:t>
            </a:r>
            <a:r>
              <a:rPr lang="en-US" sz="2000" dirty="0"/>
              <a:t>(applied in the </a:t>
            </a:r>
            <a:r>
              <a:rPr lang="en-US" sz="2000" b="1" dirty="0">
                <a:solidFill>
                  <a:srgbClr val="00B0F0"/>
                </a:solidFill>
              </a:rPr>
              <a:t>RU Evaluation Tool</a:t>
            </a:r>
            <a:r>
              <a:rPr lang="en-US" sz="2000" dirty="0"/>
              <a:t>) for each of the above indicators are:</a:t>
            </a:r>
          </a:p>
          <a:p>
            <a:endParaRPr lang="en-US" sz="1800" dirty="0"/>
          </a:p>
          <a:p>
            <a:pPr marL="285750" indent="-285750">
              <a:buFont typeface="Arial" panose="020B0604020202020204" pitchFamily="34" charset="0"/>
              <a:buChar char="•"/>
            </a:pPr>
            <a:r>
              <a:rPr lang="en-US" sz="2000" b="1" dirty="0">
                <a:solidFill>
                  <a:srgbClr val="0070C0"/>
                </a:solidFill>
              </a:rPr>
              <a:t>Cumulative level of impact</a:t>
            </a:r>
            <a:r>
              <a:rPr lang="en-US" sz="2000" dirty="0"/>
              <a:t>: This is the anticipated level of impact of current and future use/activities in the upstream catchments on the inflows to the dam and the quality, habitat and biota in the dam</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000" b="1" dirty="0">
                <a:solidFill>
                  <a:srgbClr val="0070C0"/>
                </a:solidFill>
              </a:rPr>
              <a:t>Protection of the Resource</a:t>
            </a:r>
            <a:r>
              <a:rPr lang="en-US" sz="2000" dirty="0"/>
              <a:t>: Rating of importance of components for the protection of the water resource, i.e. importance to releases of water for downstream EWRs</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000" b="1" dirty="0">
                <a:solidFill>
                  <a:srgbClr val="0070C0"/>
                </a:solidFill>
              </a:rPr>
              <a:t>Water Resource Dependent Activities</a:t>
            </a:r>
            <a:r>
              <a:rPr lang="en-US" sz="2000" dirty="0"/>
              <a:t>: Rating of importance of components for protection of in-dam activities and releases of water for downstream use (irrigation, domestic/rural supply, etc.)</a:t>
            </a:r>
          </a:p>
          <a:p>
            <a:endParaRPr lang="en-US" sz="1000" dirty="0"/>
          </a:p>
          <a:p>
            <a:r>
              <a:rPr lang="en-US" sz="2000" b="1" i="1" dirty="0"/>
              <a:t>Components with importance scores of 0.5 and higher were selected</a:t>
            </a:r>
          </a:p>
          <a:p>
            <a:endParaRPr lang="en-US" sz="2000" dirty="0"/>
          </a:p>
        </p:txBody>
      </p:sp>
    </p:spTree>
    <p:extLst>
      <p:ext uri="{BB962C8B-B14F-4D97-AF65-F5344CB8AC3E}">
        <p14:creationId xmlns:p14="http://schemas.microsoft.com/office/powerpoint/2010/main" val="3641297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824" y="274638"/>
            <a:ext cx="7038975" cy="584775"/>
          </a:xfrm>
          <a:noFill/>
        </p:spPr>
        <p:txBody>
          <a:bodyPr wrap="square">
            <a:spAutoFit/>
          </a:bodyPr>
          <a:lstStyle/>
          <a:p>
            <a:pPr algn="l"/>
            <a:r>
              <a:rPr lang="en-ZA" sz="3200" b="1" dirty="0">
                <a:solidFill>
                  <a:schemeClr val="bg2">
                    <a:lumMod val="25000"/>
                  </a:schemeClr>
                </a:solidFill>
                <a:latin typeface="+mn-lt"/>
                <a:ea typeface="ＭＳ Ｐゴシック" pitchFamily="34" charset="-128"/>
                <a:cs typeface="+mn-cs"/>
              </a:rPr>
              <a:t>Evaluation of RUs - method</a:t>
            </a:r>
          </a:p>
        </p:txBody>
      </p:sp>
      <p:sp>
        <p:nvSpPr>
          <p:cNvPr id="3" name="Content Placeholder 2"/>
          <p:cNvSpPr>
            <a:spLocks noGrp="1"/>
          </p:cNvSpPr>
          <p:nvPr>
            <p:ph idx="1"/>
          </p:nvPr>
        </p:nvSpPr>
        <p:spPr>
          <a:xfrm>
            <a:off x="1543050" y="1019175"/>
            <a:ext cx="7467600" cy="5324475"/>
          </a:xfrm>
        </p:spPr>
        <p:txBody>
          <a:bodyPr>
            <a:normAutofit lnSpcReduction="10000"/>
          </a:bodyPr>
          <a:lstStyle/>
          <a:p>
            <a:pPr marL="0" indent="0">
              <a:spcBef>
                <a:spcPts val="0"/>
              </a:spcBef>
              <a:spcAft>
                <a:spcPts val="0"/>
              </a:spcAft>
              <a:buNone/>
            </a:pPr>
            <a:r>
              <a:rPr lang="en-ZA" b="1" i="1" dirty="0">
                <a:solidFill>
                  <a:schemeClr val="tx1">
                    <a:lumMod val="65000"/>
                    <a:lumOff val="35000"/>
                  </a:schemeClr>
                </a:solidFill>
              </a:rPr>
              <a:t>Examples of:</a:t>
            </a:r>
          </a:p>
          <a:p>
            <a:pPr marL="0" indent="0">
              <a:spcBef>
                <a:spcPts val="0"/>
              </a:spcBef>
              <a:spcAft>
                <a:spcPts val="600"/>
              </a:spcAft>
              <a:buNone/>
            </a:pPr>
            <a:r>
              <a:rPr lang="en-ZA" b="1" dirty="0"/>
              <a:t>Components-</a:t>
            </a:r>
            <a:r>
              <a:rPr lang="en-ZA" b="1" dirty="0">
                <a:solidFill>
                  <a:schemeClr val="accent6">
                    <a:lumMod val="75000"/>
                  </a:schemeClr>
                </a:solidFill>
              </a:rPr>
              <a:t>sub-components</a:t>
            </a:r>
            <a:r>
              <a:rPr lang="en-ZA" b="1" dirty="0"/>
              <a:t>-</a:t>
            </a:r>
            <a:r>
              <a:rPr lang="en-ZA" b="1" dirty="0">
                <a:solidFill>
                  <a:srgbClr val="0070C0"/>
                </a:solidFill>
              </a:rPr>
              <a:t>indicators</a:t>
            </a:r>
          </a:p>
          <a:p>
            <a:pPr marL="0" indent="0">
              <a:buNone/>
            </a:pPr>
            <a:r>
              <a:rPr lang="en-US" sz="2400" b="1" dirty="0"/>
              <a:t>Quantity</a:t>
            </a:r>
            <a:r>
              <a:rPr lang="en-US" sz="2400" dirty="0"/>
              <a:t>         </a:t>
            </a:r>
            <a:r>
              <a:rPr lang="en-US" sz="2400" b="1" dirty="0">
                <a:solidFill>
                  <a:schemeClr val="accent6">
                    <a:lumMod val="75000"/>
                  </a:schemeClr>
                </a:solidFill>
              </a:rPr>
              <a:t>low/high/maintenance flows</a:t>
            </a:r>
            <a:r>
              <a:rPr lang="en-US" sz="2400" dirty="0"/>
              <a:t>,</a:t>
            </a:r>
            <a:r>
              <a:rPr lang="en-US" sz="2400" b="1" dirty="0">
                <a:solidFill>
                  <a:schemeClr val="accent6">
                    <a:lumMod val="75000"/>
                  </a:schemeClr>
                </a:solidFill>
              </a:rPr>
              <a:t> dam level</a:t>
            </a:r>
          </a:p>
          <a:p>
            <a:pPr marL="1714500" indent="0">
              <a:buNone/>
            </a:pPr>
            <a:r>
              <a:rPr lang="en-US" sz="2000" b="1" dirty="0">
                <a:solidFill>
                  <a:srgbClr val="0070C0"/>
                </a:solidFill>
              </a:rPr>
              <a:t>EWR</a:t>
            </a:r>
            <a:endParaRPr lang="en-US" sz="2400" b="1" dirty="0">
              <a:solidFill>
                <a:srgbClr val="0070C0"/>
              </a:solidFill>
            </a:endParaRPr>
          </a:p>
          <a:p>
            <a:pPr marL="1714500" indent="-1714500">
              <a:buNone/>
            </a:pPr>
            <a:r>
              <a:rPr lang="en-US" sz="2400" b="1" dirty="0"/>
              <a:t>Quality</a:t>
            </a:r>
            <a:r>
              <a:rPr lang="en-US" sz="2400" dirty="0"/>
              <a:t>           </a:t>
            </a:r>
            <a:r>
              <a:rPr lang="en-US" sz="2400" b="1" dirty="0">
                <a:solidFill>
                  <a:schemeClr val="accent6">
                    <a:lumMod val="75000"/>
                  </a:schemeClr>
                </a:solidFill>
              </a:rPr>
              <a:t>nutrients</a:t>
            </a:r>
            <a:r>
              <a:rPr lang="en-US" sz="2400" dirty="0"/>
              <a:t>, </a:t>
            </a:r>
            <a:r>
              <a:rPr lang="en-US" sz="2400" b="1" dirty="0">
                <a:solidFill>
                  <a:schemeClr val="accent6">
                    <a:lumMod val="75000"/>
                  </a:schemeClr>
                </a:solidFill>
              </a:rPr>
              <a:t>salts</a:t>
            </a:r>
            <a:r>
              <a:rPr lang="en-US" sz="2400" dirty="0"/>
              <a:t>, </a:t>
            </a:r>
            <a:r>
              <a:rPr lang="en-US" sz="2400" b="1" dirty="0">
                <a:solidFill>
                  <a:schemeClr val="accent6">
                    <a:lumMod val="75000"/>
                  </a:schemeClr>
                </a:solidFill>
              </a:rPr>
              <a:t>system variables</a:t>
            </a:r>
            <a:r>
              <a:rPr lang="en-US" sz="2400" dirty="0"/>
              <a:t>, </a:t>
            </a:r>
            <a:r>
              <a:rPr lang="en-US" sz="2400" b="1" dirty="0">
                <a:solidFill>
                  <a:schemeClr val="accent6">
                    <a:lumMod val="75000"/>
                  </a:schemeClr>
                </a:solidFill>
              </a:rPr>
              <a:t>toxics</a:t>
            </a:r>
            <a:r>
              <a:rPr lang="en-US" sz="2400" dirty="0"/>
              <a:t>, </a:t>
            </a:r>
            <a:r>
              <a:rPr lang="en-US" sz="2400" b="1" dirty="0">
                <a:solidFill>
                  <a:schemeClr val="accent6">
                    <a:lumMod val="75000"/>
                  </a:schemeClr>
                </a:solidFill>
              </a:rPr>
              <a:t>pathogens</a:t>
            </a:r>
          </a:p>
          <a:p>
            <a:pPr marL="1714500" indent="0">
              <a:buNone/>
            </a:pPr>
            <a:r>
              <a:rPr lang="en-US" sz="2000" b="1" dirty="0">
                <a:solidFill>
                  <a:srgbClr val="0070C0"/>
                </a:solidFill>
              </a:rPr>
              <a:t>Ortho-phosphate, nitrogen, ammonium, EC</a:t>
            </a:r>
          </a:p>
          <a:p>
            <a:pPr marL="0" indent="0">
              <a:buNone/>
            </a:pPr>
            <a:r>
              <a:rPr lang="en-US" sz="2400" b="1" dirty="0"/>
              <a:t>Habitat</a:t>
            </a:r>
            <a:r>
              <a:rPr lang="en-US" sz="2400" dirty="0"/>
              <a:t>           </a:t>
            </a:r>
            <a:r>
              <a:rPr lang="en-US" sz="2400" b="1" dirty="0">
                <a:solidFill>
                  <a:schemeClr val="accent6">
                    <a:lumMod val="75000"/>
                  </a:schemeClr>
                </a:solidFill>
              </a:rPr>
              <a:t>riparian habitat</a:t>
            </a:r>
            <a:r>
              <a:rPr lang="en-US" sz="2400" dirty="0"/>
              <a:t>, </a:t>
            </a:r>
            <a:r>
              <a:rPr lang="en-US" sz="2400" b="1" dirty="0">
                <a:solidFill>
                  <a:schemeClr val="accent6">
                    <a:lumMod val="75000"/>
                  </a:schemeClr>
                </a:solidFill>
              </a:rPr>
              <a:t>in-dam habitat</a:t>
            </a:r>
          </a:p>
          <a:p>
            <a:pPr marL="1714500" indent="0">
              <a:buNone/>
            </a:pPr>
            <a:r>
              <a:rPr lang="en-ZA" sz="2000" b="1" dirty="0">
                <a:solidFill>
                  <a:srgbClr val="0070C0"/>
                </a:solidFill>
              </a:rPr>
              <a:t>None selected for dams</a:t>
            </a:r>
            <a:endParaRPr lang="en-US" sz="2000" b="1" dirty="0">
              <a:solidFill>
                <a:srgbClr val="0070C0"/>
              </a:solidFill>
            </a:endParaRPr>
          </a:p>
          <a:p>
            <a:pPr marL="0" indent="0">
              <a:buNone/>
            </a:pPr>
            <a:r>
              <a:rPr lang="en-US" sz="2400" b="1" dirty="0"/>
              <a:t>Biota</a:t>
            </a:r>
            <a:r>
              <a:rPr lang="en-US" sz="2400" dirty="0"/>
              <a:t>               </a:t>
            </a:r>
            <a:r>
              <a:rPr lang="en-US" sz="2400" b="1" dirty="0">
                <a:solidFill>
                  <a:schemeClr val="accent6">
                    <a:lumMod val="75000"/>
                  </a:schemeClr>
                </a:solidFill>
              </a:rPr>
              <a:t>fish</a:t>
            </a:r>
            <a:r>
              <a:rPr lang="en-US" sz="2400" dirty="0"/>
              <a:t>,</a:t>
            </a:r>
            <a:r>
              <a:rPr lang="en-US" sz="2400" b="1" dirty="0">
                <a:solidFill>
                  <a:schemeClr val="accent6">
                    <a:lumMod val="75000"/>
                  </a:schemeClr>
                </a:solidFill>
              </a:rPr>
              <a:t> phytoplankton</a:t>
            </a:r>
          </a:p>
          <a:p>
            <a:pPr marL="1714500" indent="0">
              <a:buNone/>
            </a:pPr>
            <a:r>
              <a:rPr lang="en-US" sz="2000" b="1" dirty="0">
                <a:solidFill>
                  <a:srgbClr val="0070C0"/>
                </a:solidFill>
              </a:rPr>
              <a:t>Index of Reservoir Habitat Impairment (IRHI) by Miranda and Hunt (2011), fish health evaluation, chlorophyll a</a:t>
            </a:r>
            <a:endParaRPr lang="en-ZA" sz="2000" b="1" dirty="0">
              <a:solidFill>
                <a:srgbClr val="0070C0"/>
              </a:solidFill>
            </a:endParaRPr>
          </a:p>
        </p:txBody>
      </p:sp>
      <p:sp>
        <p:nvSpPr>
          <p:cNvPr id="4" name="Arrow: Right 3">
            <a:extLst>
              <a:ext uri="{FF2B5EF4-FFF2-40B4-BE49-F238E27FC236}">
                <a16:creationId xmlns:a16="http://schemas.microsoft.com/office/drawing/2014/main" xmlns="" id="{44943D00-6836-4ED7-8D09-05EE5A9A9026}"/>
              </a:ext>
            </a:extLst>
          </p:cNvPr>
          <p:cNvSpPr/>
          <p:nvPr/>
        </p:nvSpPr>
        <p:spPr>
          <a:xfrm>
            <a:off x="2876550" y="2157899"/>
            <a:ext cx="285750" cy="219075"/>
          </a:xfrm>
          <a:prstGeom prst="rightArrow">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xmlns="" id="{BF29CA0A-97D9-4A28-979C-996F4C376C95}"/>
              </a:ext>
            </a:extLst>
          </p:cNvPr>
          <p:cNvSpPr/>
          <p:nvPr/>
        </p:nvSpPr>
        <p:spPr>
          <a:xfrm>
            <a:off x="2895600" y="2943710"/>
            <a:ext cx="285750" cy="219075"/>
          </a:xfrm>
          <a:prstGeom prst="rightArrow">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xmlns="" id="{7037E7A1-89C5-4566-B3F6-44F9E3FD51B4}"/>
              </a:ext>
            </a:extLst>
          </p:cNvPr>
          <p:cNvSpPr/>
          <p:nvPr/>
        </p:nvSpPr>
        <p:spPr>
          <a:xfrm>
            <a:off x="2872248" y="3948596"/>
            <a:ext cx="285750" cy="219075"/>
          </a:xfrm>
          <a:prstGeom prst="rightArrow">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xmlns="" id="{834D494C-7620-4C8F-BD74-1DBC98E29B75}"/>
              </a:ext>
            </a:extLst>
          </p:cNvPr>
          <p:cNvSpPr/>
          <p:nvPr/>
        </p:nvSpPr>
        <p:spPr>
          <a:xfrm>
            <a:off x="2853194" y="4694303"/>
            <a:ext cx="285750" cy="219075"/>
          </a:xfrm>
          <a:prstGeom prst="rightArrow">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Arrow: Curved Left 9">
            <a:extLst>
              <a:ext uri="{FF2B5EF4-FFF2-40B4-BE49-F238E27FC236}">
                <a16:creationId xmlns:a16="http://schemas.microsoft.com/office/drawing/2014/main" xmlns="" id="{CBC3B76B-63B9-4752-990B-F888A02B3AB7}"/>
              </a:ext>
            </a:extLst>
          </p:cNvPr>
          <p:cNvSpPr/>
          <p:nvPr/>
        </p:nvSpPr>
        <p:spPr>
          <a:xfrm>
            <a:off x="8429624" y="2290761"/>
            <a:ext cx="257175" cy="314326"/>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Arrow: Curved Left 10">
            <a:extLst>
              <a:ext uri="{FF2B5EF4-FFF2-40B4-BE49-F238E27FC236}">
                <a16:creationId xmlns:a16="http://schemas.microsoft.com/office/drawing/2014/main" xmlns="" id="{DC342617-63DE-46BE-9551-D6840C834C07}"/>
              </a:ext>
            </a:extLst>
          </p:cNvPr>
          <p:cNvSpPr/>
          <p:nvPr/>
        </p:nvSpPr>
        <p:spPr>
          <a:xfrm>
            <a:off x="7348536" y="4010508"/>
            <a:ext cx="257175" cy="314326"/>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Arrow: Curved Left 11">
            <a:extLst>
              <a:ext uri="{FF2B5EF4-FFF2-40B4-BE49-F238E27FC236}">
                <a16:creationId xmlns:a16="http://schemas.microsoft.com/office/drawing/2014/main" xmlns="" id="{40A6A140-ABFD-4A21-A715-C9406552B419}"/>
              </a:ext>
            </a:extLst>
          </p:cNvPr>
          <p:cNvSpPr/>
          <p:nvPr/>
        </p:nvSpPr>
        <p:spPr>
          <a:xfrm>
            <a:off x="4742221" y="3212530"/>
            <a:ext cx="257175" cy="314326"/>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Arrow: Curved Left 12">
            <a:extLst>
              <a:ext uri="{FF2B5EF4-FFF2-40B4-BE49-F238E27FC236}">
                <a16:creationId xmlns:a16="http://schemas.microsoft.com/office/drawing/2014/main" xmlns="" id="{654133A6-461D-4BAE-B533-CC04493ADA1B}"/>
              </a:ext>
            </a:extLst>
          </p:cNvPr>
          <p:cNvSpPr/>
          <p:nvPr/>
        </p:nvSpPr>
        <p:spPr>
          <a:xfrm>
            <a:off x="5874772" y="4723793"/>
            <a:ext cx="257175" cy="314326"/>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80029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7391400" cy="892552"/>
          </a:xfrm>
          <a:noFill/>
        </p:spPr>
        <p:txBody>
          <a:bodyPr wrap="square">
            <a:spAutoFit/>
          </a:bodyPr>
          <a:lstStyle/>
          <a:p>
            <a:pPr algn="l"/>
            <a:r>
              <a:rPr lang="en-ZA" sz="3200" b="1" dirty="0">
                <a:solidFill>
                  <a:schemeClr val="bg2">
                    <a:lumMod val="25000"/>
                  </a:schemeClr>
                </a:solidFill>
                <a:latin typeface="+mn-lt"/>
                <a:ea typeface="ＭＳ Ｐゴシック" pitchFamily="34" charset="-128"/>
                <a:cs typeface="+mn-cs"/>
              </a:rPr>
              <a:t>EXAMPLE: </a:t>
            </a:r>
            <a:r>
              <a:rPr lang="en-ZA" sz="3200" b="1" dirty="0" err="1">
                <a:solidFill>
                  <a:schemeClr val="bg2">
                    <a:lumMod val="25000"/>
                  </a:schemeClr>
                </a:solidFill>
                <a:latin typeface="+mn-lt"/>
                <a:ea typeface="ＭＳ Ｐゴシック" pitchFamily="34" charset="-128"/>
                <a:cs typeface="+mn-cs"/>
              </a:rPr>
              <a:t>Stompdrift</a:t>
            </a:r>
            <a:r>
              <a:rPr lang="en-ZA" sz="3200" b="1" dirty="0">
                <a:solidFill>
                  <a:schemeClr val="bg2">
                    <a:lumMod val="25000"/>
                  </a:schemeClr>
                </a:solidFill>
                <a:latin typeface="+mn-lt"/>
                <a:ea typeface="ＭＳ Ｐゴシック" pitchFamily="34" charset="-128"/>
                <a:cs typeface="+mn-cs"/>
              </a:rPr>
              <a:t> Dam</a:t>
            </a:r>
            <a:br>
              <a:rPr lang="en-ZA" sz="3200" b="1" dirty="0">
                <a:solidFill>
                  <a:schemeClr val="bg2">
                    <a:lumMod val="25000"/>
                  </a:schemeClr>
                </a:solidFill>
                <a:latin typeface="+mn-lt"/>
                <a:ea typeface="ＭＳ Ｐゴシック" pitchFamily="34" charset="-128"/>
                <a:cs typeface="+mn-cs"/>
              </a:rPr>
            </a:br>
            <a:r>
              <a:rPr lang="en-ZA" sz="2000" b="1" dirty="0">
                <a:solidFill>
                  <a:schemeClr val="bg2">
                    <a:lumMod val="25000"/>
                  </a:schemeClr>
                </a:solidFill>
                <a:latin typeface="+mn-lt"/>
                <a:ea typeface="ＭＳ Ｐゴシック" pitchFamily="34" charset="-128"/>
                <a:cs typeface="+mn-cs"/>
              </a:rPr>
              <a:t>(IUA D7 </a:t>
            </a:r>
            <a:r>
              <a:rPr lang="en-ZA" sz="2000" b="1" dirty="0" err="1">
                <a:solidFill>
                  <a:schemeClr val="bg2">
                    <a:lumMod val="25000"/>
                  </a:schemeClr>
                </a:solidFill>
                <a:latin typeface="+mn-lt"/>
                <a:ea typeface="ＭＳ Ｐゴシック" pitchFamily="34" charset="-128"/>
                <a:cs typeface="+mn-cs"/>
              </a:rPr>
              <a:t>Gouritz-Olifants</a:t>
            </a:r>
            <a:r>
              <a:rPr lang="en-ZA" sz="2000" b="1" dirty="0">
                <a:solidFill>
                  <a:schemeClr val="bg2">
                    <a:lumMod val="25000"/>
                  </a:schemeClr>
                </a:solidFill>
                <a:latin typeface="+mn-lt"/>
                <a:ea typeface="ＭＳ Ｐゴシック" pitchFamily="34" charset="-128"/>
                <a:cs typeface="+mn-cs"/>
              </a:rPr>
              <a:t>)</a:t>
            </a:r>
            <a:endParaRPr lang="en-ZA" sz="3200" b="1" dirty="0">
              <a:solidFill>
                <a:schemeClr val="bg2">
                  <a:lumMod val="25000"/>
                </a:schemeClr>
              </a:solidFill>
              <a:latin typeface="+mn-lt"/>
              <a:ea typeface="ＭＳ Ｐゴシック" pitchFamily="34" charset="-128"/>
              <a:cs typeface="+mn-cs"/>
            </a:endParaRPr>
          </a:p>
        </p:txBody>
      </p:sp>
      <p:sp>
        <p:nvSpPr>
          <p:cNvPr id="3" name="Content Placeholder 2"/>
          <p:cNvSpPr>
            <a:spLocks noGrp="1"/>
          </p:cNvSpPr>
          <p:nvPr>
            <p:ph idx="1"/>
          </p:nvPr>
        </p:nvSpPr>
        <p:spPr>
          <a:xfrm>
            <a:off x="1752600" y="1419225"/>
            <a:ext cx="7083056" cy="5045370"/>
          </a:xfrm>
        </p:spPr>
        <p:txBody>
          <a:bodyPr>
            <a:normAutofit/>
          </a:bodyPr>
          <a:lstStyle/>
          <a:p>
            <a:r>
              <a:rPr lang="en-US" sz="1800" dirty="0"/>
              <a:t>There are limited economic activities upstream of the dam and the impacts on the dam are largely non-flow related. The main use of the dam is for irrigation purposes. </a:t>
            </a:r>
          </a:p>
          <a:p>
            <a:r>
              <a:rPr lang="en-US" sz="1800" dirty="0"/>
              <a:t>The </a:t>
            </a:r>
            <a:r>
              <a:rPr lang="en-US" sz="1800" dirty="0" err="1"/>
              <a:t>Stompdrift</a:t>
            </a:r>
            <a:r>
              <a:rPr lang="en-US" sz="1800" dirty="0"/>
              <a:t> and </a:t>
            </a:r>
            <a:r>
              <a:rPr lang="en-US" sz="1800" dirty="0" err="1"/>
              <a:t>Kammanassie</a:t>
            </a:r>
            <a:r>
              <a:rPr lang="en-US" sz="1800" dirty="0"/>
              <a:t> dams are the main sources of water for irrigation in the Klein Karoo, providing water to farms through a system of canals extending more than 75 km along the </a:t>
            </a:r>
            <a:r>
              <a:rPr lang="en-US" sz="1800" dirty="0" err="1"/>
              <a:t>Olifants</a:t>
            </a:r>
            <a:r>
              <a:rPr lang="en-US" sz="1800" dirty="0"/>
              <a:t> River valley downstream of the dams (</a:t>
            </a:r>
            <a:r>
              <a:rPr lang="en-US" sz="1800" dirty="0" err="1"/>
              <a:t>Stompdrift-Kammanassie</a:t>
            </a:r>
            <a:r>
              <a:rPr lang="en-US" sz="1800" dirty="0"/>
              <a:t> WUA).  </a:t>
            </a:r>
          </a:p>
          <a:p>
            <a:r>
              <a:rPr lang="en-US" sz="1800" dirty="0"/>
              <a:t>The water from the two dams and from other sources has been significantly over-allocated. As a result, water can only be supplied erratically, and in some years only at a fraction of the full allocation, making irrigated agriculture very difficult to manage and sustain. </a:t>
            </a:r>
          </a:p>
          <a:p>
            <a:r>
              <a:rPr lang="en-US" sz="1800" dirty="0"/>
              <a:t>There is no EWR site in the </a:t>
            </a:r>
            <a:r>
              <a:rPr lang="en-US" sz="1800" dirty="0" err="1"/>
              <a:t>Olifants</a:t>
            </a:r>
            <a:r>
              <a:rPr lang="en-US" sz="1800" dirty="0"/>
              <a:t> River downstream. </a:t>
            </a:r>
          </a:p>
          <a:p>
            <a:r>
              <a:rPr lang="en-US" sz="1800" dirty="0"/>
              <a:t>The river deteriorates significantly below the dam, relating to the minimal flow in the river, extensive reed growth in the channel, irrigation return flows and irrigation fields in the riparian zone. Recreational activities include kayaking, cruises, angling, swimming, etc.</a:t>
            </a:r>
            <a:endParaRPr lang="en-ZA" sz="1800" dirty="0"/>
          </a:p>
        </p:txBody>
      </p:sp>
    </p:spTree>
    <p:extLst>
      <p:ext uri="{BB962C8B-B14F-4D97-AF65-F5344CB8AC3E}">
        <p14:creationId xmlns:p14="http://schemas.microsoft.com/office/powerpoint/2010/main" val="1695373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9339" y="1847025"/>
            <a:ext cx="7178040" cy="3639375"/>
          </a:xfrm>
        </p:spPr>
        <p:txBody>
          <a:bodyPr/>
          <a:lstStyle/>
          <a:p>
            <a:r>
              <a:rPr lang="en-ZA" sz="2800" dirty="0"/>
              <a:t>Provide overview of:</a:t>
            </a:r>
          </a:p>
          <a:p>
            <a:pPr lvl="1"/>
            <a:r>
              <a:rPr lang="en-ZA" sz="2600" dirty="0">
                <a:solidFill>
                  <a:srgbClr val="0070C0"/>
                </a:solidFill>
              </a:rPr>
              <a:t>Study progress to date</a:t>
            </a:r>
          </a:p>
          <a:p>
            <a:pPr lvl="1"/>
            <a:r>
              <a:rPr lang="en-ZA" sz="2600" dirty="0">
                <a:solidFill>
                  <a:srgbClr val="0070C0"/>
                </a:solidFill>
              </a:rPr>
              <a:t>Approach followed to determine RQOs</a:t>
            </a:r>
          </a:p>
          <a:p>
            <a:r>
              <a:rPr lang="en-ZA" sz="2800" dirty="0"/>
              <a:t>Present and workshop RQO findings:</a:t>
            </a:r>
          </a:p>
          <a:p>
            <a:pPr lvl="1"/>
            <a:r>
              <a:rPr lang="en-ZA" sz="2600" dirty="0">
                <a:solidFill>
                  <a:srgbClr val="0070C0"/>
                </a:solidFill>
              </a:rPr>
              <a:t>Prioritisation of Resource Units (RUs)</a:t>
            </a:r>
          </a:p>
          <a:p>
            <a:pPr lvl="1"/>
            <a:r>
              <a:rPr lang="en-ZA" sz="2600" dirty="0">
                <a:solidFill>
                  <a:srgbClr val="0070C0"/>
                </a:solidFill>
              </a:rPr>
              <a:t>Evaluation of Resource Units (prioritised RUs)</a:t>
            </a:r>
          </a:p>
          <a:p>
            <a:pPr lvl="1"/>
            <a:r>
              <a:rPr lang="en-ZA" sz="2600" dirty="0">
                <a:solidFill>
                  <a:srgbClr val="0070C0"/>
                </a:solidFill>
              </a:rPr>
              <a:t>RQOs for Resource Units (prioritised RUs)</a:t>
            </a:r>
          </a:p>
        </p:txBody>
      </p:sp>
      <p:sp>
        <p:nvSpPr>
          <p:cNvPr id="5" name="TextBox 4"/>
          <p:cNvSpPr txBox="1"/>
          <p:nvPr/>
        </p:nvSpPr>
        <p:spPr bwMode="auto">
          <a:xfrm>
            <a:off x="1661744" y="502448"/>
            <a:ext cx="6335712" cy="584775"/>
          </a:xfrm>
          <a:prstGeom prst="rect">
            <a:avLst/>
          </a:prstGeom>
          <a:noFill/>
        </p:spPr>
        <p:txBody>
          <a:bodyPr wrap="square">
            <a:spAutoFit/>
          </a:bodyPr>
          <a:lstStyle/>
          <a:p>
            <a:pPr>
              <a:defRPr/>
            </a:pPr>
            <a:r>
              <a:rPr lang="en-US" sz="3200" b="1" dirty="0">
                <a:solidFill>
                  <a:schemeClr val="bg2">
                    <a:lumMod val="25000"/>
                  </a:schemeClr>
                </a:solidFill>
                <a:latin typeface="+mn-lt"/>
                <a:ea typeface="ＭＳ Ｐゴシック" pitchFamily="34" charset="-128"/>
              </a:rPr>
              <a:t>Objectives of the TTG Meeting</a:t>
            </a:r>
          </a:p>
        </p:txBody>
      </p:sp>
    </p:spTree>
    <p:extLst>
      <p:ext uri="{BB962C8B-B14F-4D97-AF65-F5344CB8AC3E}">
        <p14:creationId xmlns:p14="http://schemas.microsoft.com/office/powerpoint/2010/main" val="1835328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60D50D-1FE7-4DE9-8B02-FD3312D5D9CB}"/>
              </a:ext>
            </a:extLst>
          </p:cNvPr>
          <p:cNvSpPr>
            <a:spLocks noGrp="1"/>
          </p:cNvSpPr>
          <p:nvPr>
            <p:ph type="title"/>
          </p:nvPr>
        </p:nvSpPr>
        <p:spPr>
          <a:xfrm>
            <a:off x="1512404" y="77993"/>
            <a:ext cx="7631596" cy="561104"/>
          </a:xfrm>
          <a:solidFill>
            <a:schemeClr val="bg1"/>
          </a:solidFill>
        </p:spPr>
        <p:txBody>
          <a:bodyPr/>
          <a:lstStyle/>
          <a:p>
            <a:pPr algn="l"/>
            <a:r>
              <a:rPr lang="en-ZA" sz="3200" b="1" dirty="0" err="1">
                <a:solidFill>
                  <a:srgbClr val="EEECE1">
                    <a:lumMod val="25000"/>
                  </a:srgbClr>
                </a:solidFill>
                <a:ea typeface="ＭＳ Ｐゴシック" pitchFamily="34" charset="-128"/>
                <a:cs typeface="+mn-cs"/>
              </a:rPr>
              <a:t>Stompdrift</a:t>
            </a:r>
            <a:r>
              <a:rPr lang="en-ZA" sz="3200" b="1" dirty="0">
                <a:solidFill>
                  <a:srgbClr val="EEECE1">
                    <a:lumMod val="25000"/>
                  </a:srgbClr>
                </a:solidFill>
                <a:ea typeface="ＭＳ Ｐゴシック" pitchFamily="34" charset="-128"/>
                <a:cs typeface="+mn-cs"/>
              </a:rPr>
              <a:t> Dam </a:t>
            </a:r>
            <a:r>
              <a:rPr lang="en-ZA" sz="2000" b="1" dirty="0">
                <a:solidFill>
                  <a:srgbClr val="EEECE1">
                    <a:lumMod val="25000"/>
                  </a:srgbClr>
                </a:solidFill>
                <a:ea typeface="ＭＳ Ｐゴシック" pitchFamily="34" charset="-128"/>
                <a:cs typeface="+mn-cs"/>
              </a:rPr>
              <a:t>(IUA D7 </a:t>
            </a:r>
            <a:r>
              <a:rPr lang="en-ZA" sz="2000" b="1" dirty="0" err="1">
                <a:solidFill>
                  <a:srgbClr val="EEECE1">
                    <a:lumMod val="25000"/>
                  </a:srgbClr>
                </a:solidFill>
                <a:ea typeface="ＭＳ Ｐゴシック" pitchFamily="34" charset="-128"/>
                <a:cs typeface="+mn-cs"/>
              </a:rPr>
              <a:t>Gouritz-Olifants</a:t>
            </a:r>
            <a:r>
              <a:rPr lang="en-ZA" sz="2000" b="1" dirty="0">
                <a:solidFill>
                  <a:srgbClr val="EEECE1">
                    <a:lumMod val="25000"/>
                  </a:srgbClr>
                </a:solidFill>
                <a:ea typeface="ＭＳ Ｐゴシック" pitchFamily="34" charset="-128"/>
                <a:cs typeface="+mn-cs"/>
              </a:rPr>
              <a:t>)</a:t>
            </a:r>
            <a:endParaRPr lang="en-ZA" dirty="0"/>
          </a:p>
        </p:txBody>
      </p:sp>
      <p:pic>
        <p:nvPicPr>
          <p:cNvPr id="6" name="Content Placeholder 5" descr="P:\Projects\112722   Breede-Gouritz WR Classes &amp; RQOs\03 Prj Del\15 GIS\2018_jpg\A5_prioritisation_perIUA\A5_gou_prioritisationPerIUA_Gouritz-Olifants_1.jpg">
            <a:extLst>
              <a:ext uri="{FF2B5EF4-FFF2-40B4-BE49-F238E27FC236}">
                <a16:creationId xmlns:a16="http://schemas.microsoft.com/office/drawing/2014/main" xmlns="" id="{E1CD183C-69CF-4C04-A32B-0D21E224AE5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5250" y="577931"/>
            <a:ext cx="8915400" cy="6280070"/>
          </a:xfrm>
          <a:prstGeom prst="rect">
            <a:avLst/>
          </a:prstGeom>
          <a:noFill/>
          <a:ln>
            <a:noFill/>
          </a:ln>
        </p:spPr>
      </p:pic>
    </p:spTree>
    <p:extLst>
      <p:ext uri="{BB962C8B-B14F-4D97-AF65-F5344CB8AC3E}">
        <p14:creationId xmlns:p14="http://schemas.microsoft.com/office/powerpoint/2010/main" val="3235813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606" y="91758"/>
            <a:ext cx="7656394" cy="892552"/>
          </a:xfrm>
          <a:noFill/>
        </p:spPr>
        <p:txBody>
          <a:bodyPr wrap="square">
            <a:spAutoFit/>
          </a:bodyPr>
          <a:lstStyle/>
          <a:p>
            <a:pPr algn="l"/>
            <a:r>
              <a:rPr lang="en-ZA" sz="3200" b="1" dirty="0" err="1">
                <a:solidFill>
                  <a:srgbClr val="EEECE1">
                    <a:lumMod val="25000"/>
                  </a:srgbClr>
                </a:solidFill>
                <a:ea typeface="ＭＳ Ｐゴシック" pitchFamily="34" charset="-128"/>
                <a:cs typeface="+mn-cs"/>
              </a:rPr>
              <a:t>Stompdrift</a:t>
            </a:r>
            <a:r>
              <a:rPr lang="en-ZA" sz="3200" b="1" dirty="0">
                <a:solidFill>
                  <a:srgbClr val="EEECE1">
                    <a:lumMod val="25000"/>
                  </a:srgbClr>
                </a:solidFill>
                <a:ea typeface="ＭＳ Ｐゴシック" pitchFamily="34" charset="-128"/>
                <a:cs typeface="+mn-cs"/>
              </a:rPr>
              <a:t> Dam </a:t>
            </a:r>
            <a:br>
              <a:rPr lang="en-ZA" sz="3200" b="1" dirty="0">
                <a:solidFill>
                  <a:srgbClr val="EEECE1">
                    <a:lumMod val="25000"/>
                  </a:srgbClr>
                </a:solidFill>
                <a:ea typeface="ＭＳ Ｐゴシック" pitchFamily="34" charset="-128"/>
                <a:cs typeface="+mn-cs"/>
              </a:rPr>
            </a:br>
            <a:r>
              <a:rPr lang="en-ZA" sz="2000" b="1" dirty="0">
                <a:solidFill>
                  <a:srgbClr val="EEECE1">
                    <a:lumMod val="25000"/>
                  </a:srgbClr>
                </a:solidFill>
                <a:ea typeface="ＭＳ Ｐゴシック" pitchFamily="34" charset="-128"/>
                <a:cs typeface="+mn-cs"/>
              </a:rPr>
              <a:t>(IUA D7 </a:t>
            </a:r>
            <a:r>
              <a:rPr lang="en-ZA" sz="2000" b="1" dirty="0" err="1">
                <a:solidFill>
                  <a:srgbClr val="EEECE1">
                    <a:lumMod val="25000"/>
                  </a:srgbClr>
                </a:solidFill>
                <a:ea typeface="ＭＳ Ｐゴシック" pitchFamily="34" charset="-128"/>
                <a:cs typeface="+mn-cs"/>
              </a:rPr>
              <a:t>Gouritz-Olifants</a:t>
            </a:r>
            <a:r>
              <a:rPr lang="en-ZA" sz="2000" b="1" dirty="0">
                <a:solidFill>
                  <a:srgbClr val="EEECE1">
                    <a:lumMod val="25000"/>
                  </a:srgbClr>
                </a:solidFill>
                <a:ea typeface="ＭＳ Ｐゴシック" pitchFamily="34" charset="-128"/>
                <a:cs typeface="+mn-cs"/>
              </a:rPr>
              <a:t>)</a:t>
            </a:r>
            <a:endParaRPr lang="en-ZA" sz="3200" b="1" dirty="0">
              <a:solidFill>
                <a:schemeClr val="tx1">
                  <a:lumMod val="65000"/>
                  <a:lumOff val="35000"/>
                </a:schemeClr>
              </a:solidFill>
              <a:latin typeface="+mn-lt"/>
              <a:ea typeface="ＭＳ Ｐゴシック" pitchFamily="34" charset="-128"/>
              <a:cs typeface="+mn-cs"/>
            </a:endParaRPr>
          </a:p>
        </p:txBody>
      </p:sp>
      <p:graphicFrame>
        <p:nvGraphicFramePr>
          <p:cNvPr id="4" name="Content Placeholder 3">
            <a:extLst>
              <a:ext uri="{FF2B5EF4-FFF2-40B4-BE49-F238E27FC236}">
                <a16:creationId xmlns:a16="http://schemas.microsoft.com/office/drawing/2014/main" xmlns="" id="{E9A4F420-E710-48D0-BF21-A6C2ACE1D5EB}"/>
              </a:ext>
            </a:extLst>
          </p:cNvPr>
          <p:cNvGraphicFramePr>
            <a:graphicFrameLocks noGrp="1"/>
          </p:cNvGraphicFramePr>
          <p:nvPr>
            <p:ph idx="1"/>
            <p:extLst>
              <p:ext uri="{D42A27DB-BD31-4B8C-83A1-F6EECF244321}">
                <p14:modId xmlns:p14="http://schemas.microsoft.com/office/powerpoint/2010/main" val="3566764138"/>
              </p:ext>
            </p:extLst>
          </p:nvPr>
        </p:nvGraphicFramePr>
        <p:xfrm>
          <a:off x="0" y="1809792"/>
          <a:ext cx="9144000" cy="3608940"/>
        </p:xfrm>
        <a:graphic>
          <a:graphicData uri="http://schemas.openxmlformats.org/drawingml/2006/table">
            <a:tbl>
              <a:tblPr firstRow="1"/>
              <a:tblGrid>
                <a:gridCol w="1152525">
                  <a:extLst>
                    <a:ext uri="{9D8B030D-6E8A-4147-A177-3AD203B41FA5}">
                      <a16:colId xmlns:a16="http://schemas.microsoft.com/office/drawing/2014/main" xmlns="" val="859076845"/>
                    </a:ext>
                  </a:extLst>
                </a:gridCol>
                <a:gridCol w="5495925">
                  <a:extLst>
                    <a:ext uri="{9D8B030D-6E8A-4147-A177-3AD203B41FA5}">
                      <a16:colId xmlns:a16="http://schemas.microsoft.com/office/drawing/2014/main" xmlns="" val="1445861777"/>
                    </a:ext>
                  </a:extLst>
                </a:gridCol>
                <a:gridCol w="2495550">
                  <a:extLst>
                    <a:ext uri="{9D8B030D-6E8A-4147-A177-3AD203B41FA5}">
                      <a16:colId xmlns:a16="http://schemas.microsoft.com/office/drawing/2014/main" xmlns="" val="3039586317"/>
                    </a:ext>
                  </a:extLst>
                </a:gridCol>
              </a:tblGrid>
              <a:tr h="731507">
                <a:tc>
                  <a:txBody>
                    <a:bodyPr/>
                    <a:lstStyle/>
                    <a:p>
                      <a:pPr marL="0" marR="0">
                        <a:lnSpc>
                          <a:spcPct val="105000"/>
                        </a:lnSpc>
                        <a:spcBef>
                          <a:spcPts val="30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Sub-comp.</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0" marR="0">
                        <a:lnSpc>
                          <a:spcPct val="105000"/>
                        </a:lnSpc>
                        <a:spcBef>
                          <a:spcPts val="30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Rationale for sub-component choice</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0" marR="0">
                        <a:lnSpc>
                          <a:spcPct val="105000"/>
                        </a:lnSpc>
                        <a:spcBef>
                          <a:spcPts val="30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Indicator selection</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xmlns="" val="4068466212"/>
                  </a:ext>
                </a:extLst>
              </a:tr>
              <a:tr h="1619021">
                <a:tc>
                  <a:txBody>
                    <a:bodyPr/>
                    <a:lstStyle/>
                    <a:p>
                      <a:pPr marL="0" marR="0">
                        <a:lnSpc>
                          <a:spcPct val="105000"/>
                        </a:lnSpc>
                        <a:spcBef>
                          <a:spcPts val="300"/>
                        </a:spcBef>
                        <a:spcAft>
                          <a:spcPts val="0"/>
                        </a:spcAft>
                      </a:pPr>
                      <a:r>
                        <a:rPr lang="en-ZA"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Low flows</a:t>
                      </a:r>
                    </a:p>
                    <a:p>
                      <a:pPr marL="0" marR="0">
                        <a:lnSpc>
                          <a:spcPct val="105000"/>
                        </a:lnSpc>
                        <a:spcBef>
                          <a:spcPts val="300"/>
                        </a:spcBef>
                        <a:spcAft>
                          <a:spcPts val="0"/>
                        </a:spcAft>
                      </a:pPr>
                      <a:r>
                        <a:rPr lang="en-ZA"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(QUANTITY</a:t>
                      </a:r>
                      <a:r>
                        <a:rPr lang="en-ZA" sz="1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nSpc>
                          <a:spcPct val="105000"/>
                        </a:lnSpc>
                        <a:spcBef>
                          <a:spcPts val="30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Dam levels must remain sufficient to provide for industrial use</a:t>
                      </a:r>
                      <a:endParaRPr lang="en-US" sz="16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nSpc>
                          <a:spcPct val="105000"/>
                        </a:lnSpc>
                        <a:spcBef>
                          <a:spcPts val="30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Dam levels</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501305636"/>
                  </a:ext>
                </a:extLst>
              </a:tr>
              <a:tr h="1258412">
                <a:tc>
                  <a:txBody>
                    <a:bodyPr/>
                    <a:lstStyle/>
                    <a:p>
                      <a:pPr marL="0" marR="0">
                        <a:lnSpc>
                          <a:spcPct val="105000"/>
                        </a:lnSpc>
                        <a:spcBef>
                          <a:spcPts val="300"/>
                        </a:spcBef>
                        <a:spcAft>
                          <a:spcPts val="0"/>
                        </a:spcAft>
                      </a:pPr>
                      <a:r>
                        <a:rPr lang="en-ZA"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Salts</a:t>
                      </a:r>
                    </a:p>
                    <a:p>
                      <a:pPr marL="0" marR="0">
                        <a:lnSpc>
                          <a:spcPct val="105000"/>
                        </a:lnSpc>
                        <a:spcBef>
                          <a:spcPts val="300"/>
                        </a:spcBef>
                        <a:spcAft>
                          <a:spcPts val="0"/>
                        </a:spcAft>
                      </a:pPr>
                      <a:r>
                        <a:rPr lang="en-ZA"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(QUALITY)</a:t>
                      </a:r>
                      <a:endParaRPr lang="en-US"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nSpc>
                          <a:spcPct val="105000"/>
                        </a:lnSpc>
                        <a:spcBef>
                          <a:spcPts val="30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Salt levels must be maintained at concentrations where they do not impact negatively on the ecosystem</a:t>
                      </a: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nSpc>
                          <a:spcPct val="105000"/>
                        </a:lnSpc>
                        <a:spcBef>
                          <a:spcPts val="30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Electrical conductivity</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extLst>
                  <a:ext uri="{0D108BD9-81ED-4DB2-BD59-A6C34878D82A}">
                    <a16:rowId xmlns:a16="http://schemas.microsoft.com/office/drawing/2014/main" xmlns="" val="3314490486"/>
                  </a:ext>
                </a:extLst>
              </a:tr>
            </a:tbl>
          </a:graphicData>
        </a:graphic>
      </p:graphicFrame>
    </p:spTree>
    <p:extLst>
      <p:ext uri="{BB962C8B-B14F-4D97-AF65-F5344CB8AC3E}">
        <p14:creationId xmlns:p14="http://schemas.microsoft.com/office/powerpoint/2010/main" val="3969532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274638"/>
            <a:ext cx="7067550" cy="584775"/>
          </a:xfrm>
          <a:noFill/>
        </p:spPr>
        <p:txBody>
          <a:bodyPr wrap="square">
            <a:spAutoFit/>
          </a:bodyPr>
          <a:lstStyle/>
          <a:p>
            <a:pPr algn="l"/>
            <a:r>
              <a:rPr lang="en-ZA" sz="3200" b="1" dirty="0">
                <a:solidFill>
                  <a:schemeClr val="bg2">
                    <a:lumMod val="25000"/>
                  </a:schemeClr>
                </a:solidFill>
                <a:latin typeface="+mn-lt"/>
                <a:ea typeface="ＭＳ Ｐゴシック" pitchFamily="34" charset="-128"/>
                <a:cs typeface="+mn-cs"/>
              </a:rPr>
              <a:t>Outline of RQOs - method</a:t>
            </a:r>
          </a:p>
        </p:txBody>
      </p:sp>
      <p:sp>
        <p:nvSpPr>
          <p:cNvPr id="3" name="Content Placeholder 2"/>
          <p:cNvSpPr>
            <a:spLocks noGrp="1"/>
          </p:cNvSpPr>
          <p:nvPr>
            <p:ph idx="1"/>
          </p:nvPr>
        </p:nvSpPr>
        <p:spPr>
          <a:xfrm>
            <a:off x="1619249" y="1257300"/>
            <a:ext cx="7524751" cy="4868863"/>
          </a:xfrm>
        </p:spPr>
        <p:txBody>
          <a:bodyPr/>
          <a:lstStyle/>
          <a:p>
            <a:r>
              <a:rPr lang="en-ZA" sz="2800" dirty="0"/>
              <a:t>Targeted Ecological Category (TEC) = Spatially Targeted Scenario, where info is available</a:t>
            </a:r>
          </a:p>
          <a:p>
            <a:r>
              <a:rPr lang="en-ZA" sz="2800" dirty="0"/>
              <a:t>2 high priority RUs in the </a:t>
            </a:r>
            <a:r>
              <a:rPr lang="en-ZA" sz="2800" dirty="0" err="1"/>
              <a:t>Gouritz</a:t>
            </a:r>
            <a:r>
              <a:rPr lang="en-ZA" sz="2800" dirty="0"/>
              <a:t>-Coastal area</a:t>
            </a:r>
          </a:p>
          <a:p>
            <a:pPr lvl="1"/>
            <a:r>
              <a:rPr lang="en-ZA" sz="2400" dirty="0">
                <a:solidFill>
                  <a:srgbClr val="0070C0"/>
                </a:solidFill>
              </a:rPr>
              <a:t>Evaluate present status and suitability of data</a:t>
            </a:r>
          </a:p>
          <a:p>
            <a:r>
              <a:rPr lang="en-ZA" sz="2800" dirty="0"/>
              <a:t>For the selected sub-components and indicators of each dam:</a:t>
            </a:r>
          </a:p>
          <a:p>
            <a:pPr lvl="1"/>
            <a:r>
              <a:rPr lang="en-ZA" b="1" dirty="0">
                <a:solidFill>
                  <a:srgbClr val="0070C0"/>
                </a:solidFill>
              </a:rPr>
              <a:t>Write descriptive RQOs (narratives)</a:t>
            </a:r>
          </a:p>
          <a:p>
            <a:pPr lvl="1"/>
            <a:r>
              <a:rPr lang="en-ZA" b="1" dirty="0">
                <a:solidFill>
                  <a:srgbClr val="0070C0"/>
                </a:solidFill>
              </a:rPr>
              <a:t>Set numerical limits</a:t>
            </a:r>
          </a:p>
          <a:p>
            <a:pPr lvl="1"/>
            <a:r>
              <a:rPr lang="en-ZA" b="1" dirty="0">
                <a:solidFill>
                  <a:srgbClr val="0070C0"/>
                </a:solidFill>
              </a:rPr>
              <a:t>Set Thresholds of Potential Concern (TPCs</a:t>
            </a:r>
            <a:r>
              <a:rPr lang="en-ZA" dirty="0">
                <a:solidFill>
                  <a:srgbClr val="0070C0"/>
                </a:solidFill>
              </a:rPr>
              <a:t>)</a:t>
            </a:r>
          </a:p>
        </p:txBody>
      </p:sp>
    </p:spTree>
    <p:extLst>
      <p:ext uri="{BB962C8B-B14F-4D97-AF65-F5344CB8AC3E}">
        <p14:creationId xmlns:p14="http://schemas.microsoft.com/office/powerpoint/2010/main" val="481967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800" y="274638"/>
            <a:ext cx="7569200" cy="523220"/>
          </a:xfrm>
          <a:noFill/>
        </p:spPr>
        <p:txBody>
          <a:bodyPr wrap="square">
            <a:spAutoFit/>
          </a:bodyPr>
          <a:lstStyle/>
          <a:p>
            <a:pPr algn="l"/>
            <a:r>
              <a:rPr lang="en-ZA" sz="2800" b="1" dirty="0">
                <a:solidFill>
                  <a:schemeClr val="bg2">
                    <a:lumMod val="25000"/>
                  </a:schemeClr>
                </a:solidFill>
                <a:latin typeface="+mn-lt"/>
                <a:ea typeface="ＭＳ Ｐゴシック" pitchFamily="34" charset="-128"/>
                <a:cs typeface="+mn-cs"/>
              </a:rPr>
              <a:t>Quantity &amp; Quality RQOs for </a:t>
            </a:r>
            <a:r>
              <a:rPr lang="en-ZA" sz="2800" b="1" dirty="0" err="1">
                <a:solidFill>
                  <a:schemeClr val="bg2">
                    <a:lumMod val="25000"/>
                  </a:schemeClr>
                </a:solidFill>
                <a:latin typeface="+mn-lt"/>
                <a:ea typeface="ＭＳ Ｐゴシック" pitchFamily="34" charset="-128"/>
                <a:cs typeface="+mn-cs"/>
              </a:rPr>
              <a:t>Stompdrift</a:t>
            </a:r>
            <a:r>
              <a:rPr lang="en-ZA" sz="2800" b="1" dirty="0">
                <a:solidFill>
                  <a:schemeClr val="bg2">
                    <a:lumMod val="25000"/>
                  </a:schemeClr>
                </a:solidFill>
                <a:latin typeface="+mn-lt"/>
                <a:ea typeface="ＭＳ Ｐゴシック" pitchFamily="34" charset="-128"/>
                <a:cs typeface="+mn-cs"/>
              </a:rPr>
              <a:t> Dam</a:t>
            </a:r>
            <a:endParaRPr lang="en-ZA" sz="2800" b="1" dirty="0">
              <a:solidFill>
                <a:schemeClr val="tx1">
                  <a:lumMod val="65000"/>
                  <a:lumOff val="35000"/>
                </a:schemeClr>
              </a:solidFill>
              <a:latin typeface="+mn-lt"/>
              <a:ea typeface="ＭＳ Ｐゴシック" pitchFamily="34" charset="-128"/>
              <a:cs typeface="+mn-cs"/>
            </a:endParaRPr>
          </a:p>
        </p:txBody>
      </p:sp>
      <p:graphicFrame>
        <p:nvGraphicFramePr>
          <p:cNvPr id="17" name="Content Placeholder 16">
            <a:extLst>
              <a:ext uri="{FF2B5EF4-FFF2-40B4-BE49-F238E27FC236}">
                <a16:creationId xmlns:a16="http://schemas.microsoft.com/office/drawing/2014/main" xmlns="" id="{EE9385D3-6EC2-4BBF-9437-D4EFE68D79AF}"/>
              </a:ext>
            </a:extLst>
          </p:cNvPr>
          <p:cNvGraphicFramePr>
            <a:graphicFrameLocks noGrp="1"/>
          </p:cNvGraphicFramePr>
          <p:nvPr>
            <p:ph idx="1"/>
            <p:extLst>
              <p:ext uri="{D42A27DB-BD31-4B8C-83A1-F6EECF244321}">
                <p14:modId xmlns:p14="http://schemas.microsoft.com/office/powerpoint/2010/main" val="644138497"/>
              </p:ext>
            </p:extLst>
          </p:nvPr>
        </p:nvGraphicFramePr>
        <p:xfrm>
          <a:off x="0" y="1406002"/>
          <a:ext cx="9144000" cy="4541809"/>
        </p:xfrm>
        <a:graphic>
          <a:graphicData uri="http://schemas.openxmlformats.org/drawingml/2006/table">
            <a:tbl>
              <a:tblPr firstRow="1"/>
              <a:tblGrid>
                <a:gridCol w="673078">
                  <a:extLst>
                    <a:ext uri="{9D8B030D-6E8A-4147-A177-3AD203B41FA5}">
                      <a16:colId xmlns:a16="http://schemas.microsoft.com/office/drawing/2014/main" xmlns="" val="2461657045"/>
                    </a:ext>
                  </a:extLst>
                </a:gridCol>
                <a:gridCol w="3028847">
                  <a:extLst>
                    <a:ext uri="{9D8B030D-6E8A-4147-A177-3AD203B41FA5}">
                      <a16:colId xmlns:a16="http://schemas.microsoft.com/office/drawing/2014/main" xmlns="" val="4182506286"/>
                    </a:ext>
                  </a:extLst>
                </a:gridCol>
                <a:gridCol w="1748358">
                  <a:extLst>
                    <a:ext uri="{9D8B030D-6E8A-4147-A177-3AD203B41FA5}">
                      <a16:colId xmlns:a16="http://schemas.microsoft.com/office/drawing/2014/main" xmlns="" val="3658580474"/>
                    </a:ext>
                  </a:extLst>
                </a:gridCol>
                <a:gridCol w="1231239">
                  <a:extLst>
                    <a:ext uri="{9D8B030D-6E8A-4147-A177-3AD203B41FA5}">
                      <a16:colId xmlns:a16="http://schemas.microsoft.com/office/drawing/2014/main" xmlns="" val="3337563462"/>
                    </a:ext>
                  </a:extLst>
                </a:gridCol>
                <a:gridCol w="1231239">
                  <a:extLst>
                    <a:ext uri="{9D8B030D-6E8A-4147-A177-3AD203B41FA5}">
                      <a16:colId xmlns:a16="http://schemas.microsoft.com/office/drawing/2014/main" xmlns="" val="641077460"/>
                    </a:ext>
                  </a:extLst>
                </a:gridCol>
                <a:gridCol w="1231239">
                  <a:extLst>
                    <a:ext uri="{9D8B030D-6E8A-4147-A177-3AD203B41FA5}">
                      <a16:colId xmlns:a16="http://schemas.microsoft.com/office/drawing/2014/main" xmlns="" val="3646105573"/>
                    </a:ext>
                  </a:extLst>
                </a:gridCol>
              </a:tblGrid>
              <a:tr h="353759">
                <a:tc>
                  <a:txBody>
                    <a:bodyPr/>
                    <a:lstStyle/>
                    <a:p>
                      <a:pPr marL="0" marR="0">
                        <a:lnSpc>
                          <a:spcPct val="105000"/>
                        </a:lnSpc>
                        <a:spcBef>
                          <a:spcPts val="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Sub-comp.</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60960" marR="0">
                        <a:lnSpc>
                          <a:spcPct val="105000"/>
                        </a:lnSpc>
                        <a:spcBef>
                          <a:spcPts val="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Narrative description</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60960" marR="0">
                        <a:lnSpc>
                          <a:spcPct val="105000"/>
                        </a:lnSpc>
                        <a:spcBef>
                          <a:spcPts val="0"/>
                        </a:spcBef>
                        <a:spcAft>
                          <a:spcPts val="0"/>
                        </a:spcAft>
                      </a:pPr>
                      <a:r>
                        <a:rPr lang="en-ZA" sz="1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Indicator/ measure</a:t>
                      </a:r>
                      <a:endParaRPr lang="en-US" sz="1600" b="1">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60960" marR="0">
                        <a:lnSpc>
                          <a:spcPct val="105000"/>
                        </a:lnSpc>
                        <a:spcBef>
                          <a:spcPts val="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Numerical limits</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a:noFill/>
                    </a:lnL>
                    <a:lnR w="12700" cap="flat" cmpd="sng" algn="ctr">
                      <a:no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60960" marR="0">
                        <a:lnSpc>
                          <a:spcPct val="105000"/>
                        </a:lnSpc>
                        <a:spcBef>
                          <a:spcPts val="0"/>
                        </a:spcBef>
                        <a:spcAft>
                          <a:spcPts val="0"/>
                        </a:spcAft>
                      </a:pPr>
                      <a:r>
                        <a:rPr lang="en-ZA"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TPC</a:t>
                      </a:r>
                      <a:endPar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a:noFill/>
                    </a:lnL>
                    <a:lnR w="12700" cap="flat" cmpd="sng" algn="ctr">
                      <a:no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60960" marR="0">
                        <a:lnSpc>
                          <a:spcPct val="105000"/>
                        </a:lnSpc>
                        <a:spcBef>
                          <a:spcPts val="0"/>
                        </a:spcBef>
                        <a:spcAft>
                          <a:spcPts val="0"/>
                        </a:spcAft>
                      </a:pPr>
                      <a:r>
                        <a:rPr lang="pt-BR" sz="16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Present</a:t>
                      </a:r>
                      <a:r>
                        <a:rPr lang="pt-BR"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pt-BR" sz="16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state</a:t>
                      </a:r>
                      <a:r>
                        <a:rPr lang="pt-BR"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(50/95%tile)</a:t>
                      </a:r>
                    </a:p>
                    <a:p>
                      <a:pPr marL="60960" marR="0">
                        <a:lnSpc>
                          <a:spcPct val="105000"/>
                        </a:lnSpc>
                        <a:spcBef>
                          <a:spcPts val="0"/>
                        </a:spcBef>
                        <a:spcAft>
                          <a:spcPts val="0"/>
                        </a:spcAft>
                      </a:pPr>
                      <a:r>
                        <a:rPr lang="pt-BR"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J3R002Q01</a:t>
                      </a:r>
                      <a:endParaRPr lang="en-US"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a:noFill/>
                    </a:lnL>
                    <a:lnR w="12700" cap="flat" cmpd="sng" algn="ctr">
                      <a:no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78863520"/>
                  </a:ext>
                </a:extLst>
              </a:tr>
              <a:tr h="1849847">
                <a:tc>
                  <a:txBody>
                    <a:bodyPr/>
                    <a:lstStyle/>
                    <a:p>
                      <a:pPr marL="0" marR="0">
                        <a:lnSpc>
                          <a:spcPct val="105000"/>
                        </a:lnSpc>
                        <a:spcBef>
                          <a:spcPts val="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Low flows</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TE67A86D0t00"/>
                          <a:cs typeface="Times New Roman" panose="02020603050405020304" pitchFamily="18" charset="0"/>
                        </a:rPr>
                        <a:t>During the dry season dam levels must be sufficient for releases for irrigation and human use and protection of ecosystem function down/stream.</a:t>
                      </a:r>
                      <a:endPar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No EWR site</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ZA" sz="16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No EWR site</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Not applicable</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Not applicable</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3945794051"/>
                  </a:ext>
                </a:extLst>
              </a:tr>
              <a:tr h="1934280">
                <a:tc>
                  <a:txBody>
                    <a:bodyPr/>
                    <a:lstStyle/>
                    <a:p>
                      <a:pPr>
                        <a:lnSpc>
                          <a:spcPct val="105000"/>
                        </a:lnSpc>
                        <a:spcBef>
                          <a:spcPts val="300"/>
                        </a:spcBef>
                        <a:spcAft>
                          <a:spcPts val="0"/>
                        </a:spcAft>
                      </a:pPr>
                      <a:r>
                        <a:rPr lang="en-GB" sz="1600" b="1" dirty="0">
                          <a:solidFill>
                            <a:schemeClr val="tx1"/>
                          </a:solidFill>
                          <a:effectLst/>
                          <a:latin typeface="+mn-lt"/>
                          <a:ea typeface="Times New Roman" panose="02020603050405020304" pitchFamily="18" charset="0"/>
                          <a:cs typeface="Times New Roman" panose="02020603050405020304" pitchFamily="18" charset="0"/>
                        </a:rPr>
                        <a:t>Salts</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Salt levels must be maintained at concentrations where they do not impact negatively on the ecosystem and are in an Acceptable category for municipal treatment and rural use.</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Electrical conductivity</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95th percentile ≤ 150 </a:t>
                      </a:r>
                      <a:r>
                        <a:rPr lang="en-ZA" sz="1600" b="1" kern="120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mS</a:t>
                      </a: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 - </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gn="ctr"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140 </a:t>
                      </a:r>
                      <a:r>
                        <a:rPr lang="en-ZA" sz="1600" b="1" kern="120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mS</a:t>
                      </a: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gn="ctr"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85.8 / 149</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extLst>
                  <a:ext uri="{0D108BD9-81ED-4DB2-BD59-A6C34878D82A}">
                    <a16:rowId xmlns:a16="http://schemas.microsoft.com/office/drawing/2014/main" xmlns="" val="3559468863"/>
                  </a:ext>
                </a:extLst>
              </a:tr>
            </a:tbl>
          </a:graphicData>
        </a:graphic>
      </p:graphicFrame>
    </p:spTree>
    <p:extLst>
      <p:ext uri="{BB962C8B-B14F-4D97-AF65-F5344CB8AC3E}">
        <p14:creationId xmlns:p14="http://schemas.microsoft.com/office/powerpoint/2010/main" val="94567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7391400" cy="892552"/>
          </a:xfrm>
          <a:noFill/>
        </p:spPr>
        <p:txBody>
          <a:bodyPr wrap="square">
            <a:spAutoFit/>
          </a:bodyPr>
          <a:lstStyle/>
          <a:p>
            <a:pPr algn="l"/>
            <a:r>
              <a:rPr lang="en-ZA" sz="3200" b="1" dirty="0">
                <a:solidFill>
                  <a:schemeClr val="bg2">
                    <a:lumMod val="25000"/>
                  </a:schemeClr>
                </a:solidFill>
                <a:latin typeface="+mn-lt"/>
                <a:ea typeface="ＭＳ Ｐゴシック" pitchFamily="34" charset="-128"/>
                <a:cs typeface="+mn-cs"/>
              </a:rPr>
              <a:t>Wolwedans Dam</a:t>
            </a:r>
            <a:br>
              <a:rPr lang="en-ZA" sz="3200" b="1" dirty="0">
                <a:solidFill>
                  <a:schemeClr val="bg2">
                    <a:lumMod val="25000"/>
                  </a:schemeClr>
                </a:solidFill>
                <a:latin typeface="+mn-lt"/>
                <a:ea typeface="ＭＳ Ｐゴシック" pitchFamily="34" charset="-128"/>
                <a:cs typeface="+mn-cs"/>
              </a:rPr>
            </a:br>
            <a:r>
              <a:rPr lang="en-ZA" sz="2000" b="1" dirty="0">
                <a:solidFill>
                  <a:schemeClr val="bg2">
                    <a:lumMod val="25000"/>
                  </a:schemeClr>
                </a:solidFill>
                <a:latin typeface="+mn-lt"/>
                <a:ea typeface="ＭＳ Ｐゴシック" pitchFamily="34" charset="-128"/>
                <a:cs typeface="+mn-cs"/>
              </a:rPr>
              <a:t>(IUA G15 Coastal)</a:t>
            </a:r>
            <a:endParaRPr lang="en-ZA" sz="3200" b="1" dirty="0">
              <a:solidFill>
                <a:schemeClr val="bg2">
                  <a:lumMod val="25000"/>
                </a:schemeClr>
              </a:solidFill>
              <a:latin typeface="+mn-lt"/>
              <a:ea typeface="ＭＳ Ｐゴシック" pitchFamily="34" charset="-128"/>
              <a:cs typeface="+mn-cs"/>
            </a:endParaRPr>
          </a:p>
        </p:txBody>
      </p:sp>
      <p:sp>
        <p:nvSpPr>
          <p:cNvPr id="3" name="Content Placeholder 2"/>
          <p:cNvSpPr>
            <a:spLocks noGrp="1"/>
          </p:cNvSpPr>
          <p:nvPr>
            <p:ph idx="1"/>
          </p:nvPr>
        </p:nvSpPr>
        <p:spPr>
          <a:xfrm>
            <a:off x="1752600" y="1419225"/>
            <a:ext cx="6934200" cy="5016758"/>
          </a:xfrm>
        </p:spPr>
        <p:txBody>
          <a:bodyPr>
            <a:normAutofit/>
          </a:bodyPr>
          <a:lstStyle/>
          <a:p>
            <a:r>
              <a:rPr lang="en-US" sz="2400" dirty="0"/>
              <a:t>There are dryland and irrigated agriculture upstream of the dam, as well as some small farms dams, which impedes low flow. </a:t>
            </a:r>
          </a:p>
          <a:p>
            <a:r>
              <a:rPr lang="en-US" sz="2400" dirty="0"/>
              <a:t>The dam is the main source of water for the municipality of </a:t>
            </a:r>
            <a:r>
              <a:rPr lang="en-US" sz="2400" dirty="0" err="1"/>
              <a:t>Mossel</a:t>
            </a:r>
            <a:r>
              <a:rPr lang="en-US" sz="2400" dirty="0"/>
              <a:t> Bay (</a:t>
            </a:r>
            <a:r>
              <a:rPr lang="en-US" sz="2400" dirty="0" err="1"/>
              <a:t>Mossel</a:t>
            </a:r>
            <a:r>
              <a:rPr lang="en-US" sz="2400" dirty="0"/>
              <a:t> Bay, </a:t>
            </a:r>
            <a:r>
              <a:rPr lang="en-US" sz="2400" dirty="0" err="1"/>
              <a:t>Kleinbrak</a:t>
            </a:r>
            <a:r>
              <a:rPr lang="en-US" sz="2400" dirty="0"/>
              <a:t>, </a:t>
            </a:r>
            <a:r>
              <a:rPr lang="en-US" sz="2400" dirty="0" err="1"/>
              <a:t>Grootbrak</a:t>
            </a:r>
            <a:r>
              <a:rPr lang="en-US" sz="2400" dirty="0"/>
              <a:t>) as well as the gas-to-liquids refinery </a:t>
            </a:r>
            <a:r>
              <a:rPr lang="en-US" sz="2400" dirty="0" err="1"/>
              <a:t>PetroSA</a:t>
            </a:r>
            <a:r>
              <a:rPr lang="en-US" sz="2400" dirty="0"/>
              <a:t>, i.e. municipal and industrial water supply. </a:t>
            </a:r>
          </a:p>
          <a:p>
            <a:r>
              <a:rPr lang="en-US" sz="2400" dirty="0"/>
              <a:t>The dam has a significant impact on the downstream flow regime, and releases to the Groot </a:t>
            </a:r>
            <a:r>
              <a:rPr lang="en-US" sz="2400" dirty="0" err="1"/>
              <a:t>Brak</a:t>
            </a:r>
            <a:r>
              <a:rPr lang="en-US" sz="2400" dirty="0"/>
              <a:t> estuary is essential to meet the estuarine EWR requirements and to ensure estuarine health.</a:t>
            </a:r>
            <a:endParaRPr lang="en-ZA" sz="2400" dirty="0"/>
          </a:p>
        </p:txBody>
      </p:sp>
    </p:spTree>
    <p:extLst>
      <p:ext uri="{BB962C8B-B14F-4D97-AF65-F5344CB8AC3E}">
        <p14:creationId xmlns:p14="http://schemas.microsoft.com/office/powerpoint/2010/main" val="2999264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4544B8-A156-4121-A0C3-6C836C82F844}"/>
              </a:ext>
            </a:extLst>
          </p:cNvPr>
          <p:cNvSpPr>
            <a:spLocks noGrp="1"/>
          </p:cNvSpPr>
          <p:nvPr>
            <p:ph type="title"/>
          </p:nvPr>
        </p:nvSpPr>
        <p:spPr>
          <a:xfrm>
            <a:off x="1499191" y="95027"/>
            <a:ext cx="7644809" cy="492278"/>
          </a:xfrm>
          <a:solidFill>
            <a:schemeClr val="bg1"/>
          </a:solidFill>
        </p:spPr>
        <p:txBody>
          <a:bodyPr/>
          <a:lstStyle/>
          <a:p>
            <a:pPr algn="l"/>
            <a:r>
              <a:rPr lang="en-ZA" sz="3200" b="1" dirty="0">
                <a:solidFill>
                  <a:srgbClr val="EEECE1">
                    <a:lumMod val="25000"/>
                  </a:srgbClr>
                </a:solidFill>
                <a:ea typeface="ＭＳ Ｐゴシック" pitchFamily="34" charset="-128"/>
                <a:cs typeface="+mn-cs"/>
              </a:rPr>
              <a:t>Wolwedans Dam </a:t>
            </a:r>
            <a:r>
              <a:rPr lang="en-ZA" sz="2000" b="1" dirty="0">
                <a:solidFill>
                  <a:srgbClr val="EEECE1">
                    <a:lumMod val="25000"/>
                  </a:srgbClr>
                </a:solidFill>
                <a:ea typeface="ＭＳ Ｐゴシック" pitchFamily="34" charset="-128"/>
                <a:cs typeface="+mn-cs"/>
              </a:rPr>
              <a:t>(IUA G15 Coastal)</a:t>
            </a:r>
            <a:endParaRPr lang="en-ZA" dirty="0"/>
          </a:p>
        </p:txBody>
      </p:sp>
      <p:pic>
        <p:nvPicPr>
          <p:cNvPr id="5" name="Picture 4">
            <a:extLst>
              <a:ext uri="{FF2B5EF4-FFF2-40B4-BE49-F238E27FC236}">
                <a16:creationId xmlns:a16="http://schemas.microsoft.com/office/drawing/2014/main" xmlns="" id="{7727285B-6903-4CBE-A461-07C5F68A2E73}"/>
              </a:ext>
            </a:extLst>
          </p:cNvPr>
          <p:cNvPicPr>
            <a:picLocks noChangeAspect="1"/>
          </p:cNvPicPr>
          <p:nvPr/>
        </p:nvPicPr>
        <p:blipFill>
          <a:blip r:embed="rId2"/>
          <a:stretch>
            <a:fillRect/>
          </a:stretch>
        </p:blipFill>
        <p:spPr>
          <a:xfrm>
            <a:off x="258208" y="689992"/>
            <a:ext cx="8750325" cy="6168008"/>
          </a:xfrm>
          <a:prstGeom prst="rect">
            <a:avLst/>
          </a:prstGeom>
        </p:spPr>
      </p:pic>
    </p:spTree>
    <p:extLst>
      <p:ext uri="{BB962C8B-B14F-4D97-AF65-F5344CB8AC3E}">
        <p14:creationId xmlns:p14="http://schemas.microsoft.com/office/powerpoint/2010/main" val="1304030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7391400" cy="892552"/>
          </a:xfrm>
          <a:noFill/>
        </p:spPr>
        <p:txBody>
          <a:bodyPr wrap="square">
            <a:spAutoFit/>
          </a:bodyPr>
          <a:lstStyle/>
          <a:p>
            <a:pPr algn="l"/>
            <a:r>
              <a:rPr lang="en-ZA" sz="3200" b="1" dirty="0">
                <a:solidFill>
                  <a:srgbClr val="EEECE1">
                    <a:lumMod val="25000"/>
                  </a:srgbClr>
                </a:solidFill>
                <a:ea typeface="ＭＳ Ｐゴシック" pitchFamily="34" charset="-128"/>
                <a:cs typeface="+mn-cs"/>
              </a:rPr>
              <a:t>Wolwedans Dam</a:t>
            </a:r>
            <a:br>
              <a:rPr lang="en-ZA" sz="3200" b="1" dirty="0">
                <a:solidFill>
                  <a:srgbClr val="EEECE1">
                    <a:lumMod val="25000"/>
                  </a:srgbClr>
                </a:solidFill>
                <a:ea typeface="ＭＳ Ｐゴシック" pitchFamily="34" charset="-128"/>
                <a:cs typeface="+mn-cs"/>
              </a:rPr>
            </a:br>
            <a:r>
              <a:rPr lang="en-ZA" sz="2000" b="1" dirty="0">
                <a:solidFill>
                  <a:srgbClr val="EEECE1">
                    <a:lumMod val="25000"/>
                  </a:srgbClr>
                </a:solidFill>
                <a:ea typeface="ＭＳ Ｐゴシック" pitchFamily="34" charset="-128"/>
                <a:cs typeface="+mn-cs"/>
              </a:rPr>
              <a:t>(IUA G15 Coastal)</a:t>
            </a:r>
            <a:endParaRPr lang="en-ZA" sz="3200" b="1" dirty="0">
              <a:solidFill>
                <a:schemeClr val="tx1">
                  <a:lumMod val="65000"/>
                  <a:lumOff val="35000"/>
                </a:schemeClr>
              </a:solidFill>
              <a:latin typeface="+mn-lt"/>
              <a:ea typeface="ＭＳ Ｐゴシック" pitchFamily="34" charset="-128"/>
              <a:cs typeface="+mn-cs"/>
            </a:endParaRPr>
          </a:p>
        </p:txBody>
      </p:sp>
      <p:graphicFrame>
        <p:nvGraphicFramePr>
          <p:cNvPr id="4" name="Content Placeholder 3">
            <a:extLst>
              <a:ext uri="{FF2B5EF4-FFF2-40B4-BE49-F238E27FC236}">
                <a16:creationId xmlns:a16="http://schemas.microsoft.com/office/drawing/2014/main" xmlns="" id="{E9A4F420-E710-48D0-BF21-A6C2ACE1D5EB}"/>
              </a:ext>
            </a:extLst>
          </p:cNvPr>
          <p:cNvGraphicFramePr>
            <a:graphicFrameLocks noGrp="1"/>
          </p:cNvGraphicFramePr>
          <p:nvPr>
            <p:ph idx="1"/>
            <p:extLst>
              <p:ext uri="{D42A27DB-BD31-4B8C-83A1-F6EECF244321}">
                <p14:modId xmlns:p14="http://schemas.microsoft.com/office/powerpoint/2010/main" val="1101272068"/>
              </p:ext>
            </p:extLst>
          </p:nvPr>
        </p:nvGraphicFramePr>
        <p:xfrm>
          <a:off x="0" y="1548182"/>
          <a:ext cx="9144000" cy="4927045"/>
        </p:xfrm>
        <a:graphic>
          <a:graphicData uri="http://schemas.openxmlformats.org/drawingml/2006/table">
            <a:tbl>
              <a:tblPr firstRow="1"/>
              <a:tblGrid>
                <a:gridCol w="1152525">
                  <a:extLst>
                    <a:ext uri="{9D8B030D-6E8A-4147-A177-3AD203B41FA5}">
                      <a16:colId xmlns:a16="http://schemas.microsoft.com/office/drawing/2014/main" xmlns="" val="859076845"/>
                    </a:ext>
                  </a:extLst>
                </a:gridCol>
                <a:gridCol w="5495925">
                  <a:extLst>
                    <a:ext uri="{9D8B030D-6E8A-4147-A177-3AD203B41FA5}">
                      <a16:colId xmlns:a16="http://schemas.microsoft.com/office/drawing/2014/main" xmlns="" val="1445861777"/>
                    </a:ext>
                  </a:extLst>
                </a:gridCol>
                <a:gridCol w="2495550">
                  <a:extLst>
                    <a:ext uri="{9D8B030D-6E8A-4147-A177-3AD203B41FA5}">
                      <a16:colId xmlns:a16="http://schemas.microsoft.com/office/drawing/2014/main" xmlns="" val="3039586317"/>
                    </a:ext>
                  </a:extLst>
                </a:gridCol>
              </a:tblGrid>
              <a:tr h="727680">
                <a:tc>
                  <a:txBody>
                    <a:bodyPr/>
                    <a:lstStyle/>
                    <a:p>
                      <a:pPr marL="0" marR="0">
                        <a:lnSpc>
                          <a:spcPct val="105000"/>
                        </a:lnSpc>
                        <a:spcBef>
                          <a:spcPts val="30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Sub-comp.</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0" marR="0">
                        <a:lnSpc>
                          <a:spcPct val="105000"/>
                        </a:lnSpc>
                        <a:spcBef>
                          <a:spcPts val="30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Rationale for sub-component choice</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0" marR="0">
                        <a:lnSpc>
                          <a:spcPct val="105000"/>
                        </a:lnSpc>
                        <a:spcBef>
                          <a:spcPts val="30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Indicator selection</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xmlns="" val="4068466212"/>
                  </a:ext>
                </a:extLst>
              </a:tr>
              <a:tr h="1098701">
                <a:tc>
                  <a:txBody>
                    <a:bodyPr/>
                    <a:lstStyle/>
                    <a:p>
                      <a:pPr marL="0" marR="0">
                        <a:lnSpc>
                          <a:spcPct val="105000"/>
                        </a:lnSpc>
                        <a:spcBef>
                          <a:spcPts val="300"/>
                        </a:spcBef>
                        <a:spcAft>
                          <a:spcPts val="0"/>
                        </a:spcAft>
                      </a:pPr>
                      <a:r>
                        <a:rPr lang="en-ZA"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Low flows</a:t>
                      </a:r>
                    </a:p>
                    <a:p>
                      <a:pPr marL="0" marR="0" lvl="0" indent="0" algn="l" defTabSz="457200" rtl="0" eaLnBrk="1" fontAlgn="auto" latinLnBrk="0" hangingPunct="1">
                        <a:lnSpc>
                          <a:spcPct val="105000"/>
                        </a:lnSpc>
                        <a:spcBef>
                          <a:spcPts val="300"/>
                        </a:spcBef>
                        <a:spcAft>
                          <a:spcPts val="0"/>
                        </a:spcAft>
                        <a:buClrTx/>
                        <a:buSzTx/>
                        <a:buFontTx/>
                        <a:buNone/>
                        <a:tabLst/>
                        <a:defRPr/>
                      </a:pPr>
                      <a:r>
                        <a:rPr lang="en-ZA"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(QUANTITY</a:t>
                      </a:r>
                      <a:r>
                        <a:rPr lang="en-ZA" sz="1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30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Dam levels must remain sufficient to provide for municipal and industrial use, as well as releases for ecosystem function of the downstream estuary. </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30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EWR</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501305636"/>
                  </a:ext>
                </a:extLst>
              </a:tr>
              <a:tr h="1098701">
                <a:tc>
                  <a:txBody>
                    <a:bodyPr/>
                    <a:lstStyle/>
                    <a:p>
                      <a:pPr marL="0" marR="0">
                        <a:lnSpc>
                          <a:spcPct val="105000"/>
                        </a:lnSpc>
                        <a:spcBef>
                          <a:spcPts val="300"/>
                        </a:spcBef>
                        <a:spcAft>
                          <a:spcPts val="0"/>
                        </a:spcAft>
                      </a:pPr>
                      <a:r>
                        <a:rPr lang="en-US"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High flows</a:t>
                      </a:r>
                    </a:p>
                    <a:p>
                      <a:pPr marL="0" marR="0" lvl="0" indent="0" algn="l" defTabSz="457200" rtl="0" eaLnBrk="1" fontAlgn="auto" latinLnBrk="0" hangingPunct="1">
                        <a:lnSpc>
                          <a:spcPct val="105000"/>
                        </a:lnSpc>
                        <a:spcBef>
                          <a:spcPts val="300"/>
                        </a:spcBef>
                        <a:spcAft>
                          <a:spcPts val="0"/>
                        </a:spcAft>
                        <a:buClrTx/>
                        <a:buSzTx/>
                        <a:buFontTx/>
                        <a:buNone/>
                        <a:tabLst/>
                        <a:defRPr/>
                      </a:pPr>
                      <a:r>
                        <a:rPr lang="en-ZA"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(QUANTITY</a:t>
                      </a:r>
                      <a:r>
                        <a:rPr lang="en-ZA" sz="1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30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During the wet season the dam levels must be maintained such that they are able to support releases for estuarine ecosystem function.</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300"/>
                        </a:spcBef>
                        <a:spcAft>
                          <a:spcPts val="0"/>
                        </a:spcAft>
                      </a:pPr>
                      <a:r>
                        <a:rPr lang="pt-PT"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EWR</a:t>
                      </a:r>
                      <a:endPar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952988949"/>
                  </a:ext>
                </a:extLst>
              </a:tr>
              <a:tr h="938023">
                <a:tc>
                  <a:txBody>
                    <a:bodyPr/>
                    <a:lstStyle/>
                    <a:p>
                      <a:pPr marL="0" marR="0">
                        <a:lnSpc>
                          <a:spcPct val="105000"/>
                        </a:lnSpc>
                        <a:spcBef>
                          <a:spcPts val="300"/>
                        </a:spcBef>
                        <a:spcAft>
                          <a:spcPts val="0"/>
                        </a:spcAft>
                      </a:pPr>
                      <a:r>
                        <a:rPr lang="en-ZA"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Nutrients</a:t>
                      </a:r>
                    </a:p>
                    <a:p>
                      <a:pPr marL="0" marR="0" lvl="0" indent="0" algn="l" defTabSz="457200" rtl="0" eaLnBrk="1" fontAlgn="auto" latinLnBrk="0" hangingPunct="1">
                        <a:lnSpc>
                          <a:spcPct val="105000"/>
                        </a:lnSpc>
                        <a:spcBef>
                          <a:spcPts val="300"/>
                        </a:spcBef>
                        <a:spcAft>
                          <a:spcPts val="0"/>
                        </a:spcAft>
                        <a:buClrTx/>
                        <a:buSzTx/>
                        <a:buFontTx/>
                        <a:buNone/>
                        <a:tabLst/>
                        <a:defRPr/>
                      </a:pPr>
                      <a:r>
                        <a:rPr lang="en-ZA"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(QUALITY)</a:t>
                      </a:r>
                      <a:endParaRPr lang="en-US"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gn="l" defTabSz="457200" rtl="0" eaLnBrk="1" latinLnBrk="0" hangingPunct="1">
                        <a:lnSpc>
                          <a:spcPct val="105000"/>
                        </a:lnSpc>
                        <a:spcBef>
                          <a:spcPts val="30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system must be maintained in a mesotrophic state. </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gn="l" defTabSz="457200" rtl="0" eaLnBrk="1" latinLnBrk="0" hangingPunct="1">
                        <a:lnSpc>
                          <a:spcPct val="105000"/>
                        </a:lnSpc>
                        <a:spcBef>
                          <a:spcPts val="30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Ortho-phosphate, nitrogen, ammonium</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extLst>
                  <a:ext uri="{0D108BD9-81ED-4DB2-BD59-A6C34878D82A}">
                    <a16:rowId xmlns:a16="http://schemas.microsoft.com/office/drawing/2014/main" xmlns="" val="3184738952"/>
                  </a:ext>
                </a:extLst>
              </a:tr>
              <a:tr h="1063940">
                <a:tc>
                  <a:txBody>
                    <a:bodyPr/>
                    <a:lstStyle/>
                    <a:p>
                      <a:pPr marL="0" marR="0">
                        <a:lnSpc>
                          <a:spcPct val="105000"/>
                        </a:lnSpc>
                        <a:spcBef>
                          <a:spcPts val="300"/>
                        </a:spcBef>
                        <a:spcAft>
                          <a:spcPts val="0"/>
                        </a:spcAft>
                      </a:pPr>
                      <a:r>
                        <a:rPr lang="en-US"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Salts</a:t>
                      </a:r>
                    </a:p>
                    <a:p>
                      <a:pPr marL="0" marR="0" lvl="0" indent="0" algn="l" defTabSz="457200" rtl="0" eaLnBrk="1" fontAlgn="auto" latinLnBrk="0" hangingPunct="1">
                        <a:lnSpc>
                          <a:spcPct val="105000"/>
                        </a:lnSpc>
                        <a:spcBef>
                          <a:spcPts val="300"/>
                        </a:spcBef>
                        <a:spcAft>
                          <a:spcPts val="0"/>
                        </a:spcAft>
                        <a:buClrTx/>
                        <a:buSzTx/>
                        <a:buFontTx/>
                        <a:buNone/>
                        <a:tabLst/>
                        <a:defRPr/>
                      </a:pPr>
                      <a:r>
                        <a:rPr lang="en-ZA"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(QUALITY)</a:t>
                      </a:r>
                      <a:endParaRPr lang="en-US"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gn="l" defTabSz="457200" rtl="0" eaLnBrk="1" latinLnBrk="0" hangingPunct="1">
                        <a:lnSpc>
                          <a:spcPct val="105000"/>
                        </a:lnSpc>
                        <a:spcBef>
                          <a:spcPts val="30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Salt levels must be maintained at concentrations where they do not impact negatively on the ecosystem and are acceptable for industrial use by </a:t>
                      </a:r>
                      <a:r>
                        <a:rPr lang="en-ZA" sz="1600" b="1" kern="120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PetroSA</a:t>
                      </a: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and for municipal treatment.</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nSpc>
                          <a:spcPct val="105000"/>
                        </a:lnSpc>
                        <a:spcBef>
                          <a:spcPts val="30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Electrical conductivity</a:t>
                      </a:r>
                      <a:endParaRPr lang="en-US"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extLst>
                  <a:ext uri="{0D108BD9-81ED-4DB2-BD59-A6C34878D82A}">
                    <a16:rowId xmlns:a16="http://schemas.microsoft.com/office/drawing/2014/main" xmlns="" val="1418023108"/>
                  </a:ext>
                </a:extLst>
              </a:tr>
            </a:tbl>
          </a:graphicData>
        </a:graphic>
      </p:graphicFrame>
      <p:sp>
        <p:nvSpPr>
          <p:cNvPr id="5" name="Speech Bubble: Rectangle with Corners Rounded 4">
            <a:extLst>
              <a:ext uri="{FF2B5EF4-FFF2-40B4-BE49-F238E27FC236}">
                <a16:creationId xmlns:a16="http://schemas.microsoft.com/office/drawing/2014/main" xmlns="" id="{168188FF-9687-4E3B-AA5D-7DA955AFCFF7}"/>
              </a:ext>
            </a:extLst>
          </p:cNvPr>
          <p:cNvSpPr/>
          <p:nvPr/>
        </p:nvSpPr>
        <p:spPr>
          <a:xfrm>
            <a:off x="7520878" y="3504305"/>
            <a:ext cx="1612490" cy="904568"/>
          </a:xfrm>
          <a:prstGeom prst="wedgeRoundRectCallout">
            <a:avLst>
              <a:gd name="adj1" fmla="val -77007"/>
              <a:gd name="adj2" fmla="val -7500"/>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91440" rIns="91440" bIns="91440" rtlCol="0" anchor="ctr"/>
          <a:lstStyle/>
          <a:p>
            <a:pPr algn="ctr"/>
            <a:r>
              <a:rPr lang="en-ZA" sz="1600" b="1" dirty="0">
                <a:solidFill>
                  <a:srgbClr val="C00000"/>
                </a:solidFill>
              </a:rPr>
              <a:t>Realistic to try and meet high-flow EWR?</a:t>
            </a:r>
            <a:endParaRPr lang="en-US" sz="1600" b="1" dirty="0">
              <a:solidFill>
                <a:srgbClr val="C00000"/>
              </a:solidFill>
            </a:endParaRPr>
          </a:p>
        </p:txBody>
      </p:sp>
    </p:spTree>
    <p:extLst>
      <p:ext uri="{BB962C8B-B14F-4D97-AF65-F5344CB8AC3E}">
        <p14:creationId xmlns:p14="http://schemas.microsoft.com/office/powerpoint/2010/main" val="1805715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800" y="274638"/>
            <a:ext cx="7569200" cy="523220"/>
          </a:xfrm>
          <a:noFill/>
        </p:spPr>
        <p:txBody>
          <a:bodyPr wrap="square">
            <a:spAutoFit/>
          </a:bodyPr>
          <a:lstStyle/>
          <a:p>
            <a:pPr algn="l"/>
            <a:r>
              <a:rPr lang="en-ZA" sz="2800" b="1" dirty="0">
                <a:solidFill>
                  <a:schemeClr val="bg2">
                    <a:lumMod val="25000"/>
                  </a:schemeClr>
                </a:solidFill>
                <a:latin typeface="+mn-lt"/>
                <a:ea typeface="ＭＳ Ｐゴシック" pitchFamily="34" charset="-128"/>
                <a:cs typeface="+mn-cs"/>
              </a:rPr>
              <a:t>Quantity RQOs for </a:t>
            </a:r>
            <a:r>
              <a:rPr lang="en-ZA" sz="2800" b="1" dirty="0">
                <a:solidFill>
                  <a:srgbClr val="EEECE1">
                    <a:lumMod val="25000"/>
                  </a:srgbClr>
                </a:solidFill>
                <a:ea typeface="ＭＳ Ｐゴシック" pitchFamily="34" charset="-128"/>
              </a:rPr>
              <a:t>Wolwedans </a:t>
            </a:r>
            <a:r>
              <a:rPr lang="en-ZA" sz="2800" b="1" dirty="0">
                <a:solidFill>
                  <a:schemeClr val="bg2">
                    <a:lumMod val="25000"/>
                  </a:schemeClr>
                </a:solidFill>
                <a:latin typeface="+mn-lt"/>
                <a:ea typeface="ＭＳ Ｐゴシック" pitchFamily="34" charset="-128"/>
                <a:cs typeface="+mn-cs"/>
              </a:rPr>
              <a:t>Dam</a:t>
            </a:r>
            <a:endParaRPr lang="en-ZA" sz="2800" b="1" dirty="0">
              <a:solidFill>
                <a:schemeClr val="tx1">
                  <a:lumMod val="65000"/>
                  <a:lumOff val="35000"/>
                </a:schemeClr>
              </a:solidFill>
              <a:latin typeface="+mn-lt"/>
              <a:ea typeface="ＭＳ Ｐゴシック" pitchFamily="34" charset="-128"/>
              <a:cs typeface="+mn-cs"/>
            </a:endParaRPr>
          </a:p>
        </p:txBody>
      </p:sp>
      <p:graphicFrame>
        <p:nvGraphicFramePr>
          <p:cNvPr id="17" name="Content Placeholder 16">
            <a:extLst>
              <a:ext uri="{FF2B5EF4-FFF2-40B4-BE49-F238E27FC236}">
                <a16:creationId xmlns:a16="http://schemas.microsoft.com/office/drawing/2014/main" xmlns="" id="{EE9385D3-6EC2-4BBF-9437-D4EFE68D79AF}"/>
              </a:ext>
            </a:extLst>
          </p:cNvPr>
          <p:cNvGraphicFramePr>
            <a:graphicFrameLocks noGrp="1"/>
          </p:cNvGraphicFramePr>
          <p:nvPr>
            <p:ph idx="1"/>
            <p:extLst>
              <p:ext uri="{D42A27DB-BD31-4B8C-83A1-F6EECF244321}">
                <p14:modId xmlns:p14="http://schemas.microsoft.com/office/powerpoint/2010/main" val="79863810"/>
              </p:ext>
            </p:extLst>
          </p:nvPr>
        </p:nvGraphicFramePr>
        <p:xfrm>
          <a:off x="0" y="1164523"/>
          <a:ext cx="9144000" cy="4410874"/>
        </p:xfrm>
        <a:graphic>
          <a:graphicData uri="http://schemas.openxmlformats.org/drawingml/2006/table">
            <a:tbl>
              <a:tblPr firstRow="1"/>
              <a:tblGrid>
                <a:gridCol w="740228">
                  <a:extLst>
                    <a:ext uri="{9D8B030D-6E8A-4147-A177-3AD203B41FA5}">
                      <a16:colId xmlns:a16="http://schemas.microsoft.com/office/drawing/2014/main" xmlns="" val="2461657045"/>
                    </a:ext>
                  </a:extLst>
                </a:gridCol>
                <a:gridCol w="2352399">
                  <a:extLst>
                    <a:ext uri="{9D8B030D-6E8A-4147-A177-3AD203B41FA5}">
                      <a16:colId xmlns:a16="http://schemas.microsoft.com/office/drawing/2014/main" xmlns="" val="4182506286"/>
                    </a:ext>
                  </a:extLst>
                </a:gridCol>
                <a:gridCol w="2570495">
                  <a:extLst>
                    <a:ext uri="{9D8B030D-6E8A-4147-A177-3AD203B41FA5}">
                      <a16:colId xmlns:a16="http://schemas.microsoft.com/office/drawing/2014/main" xmlns="" val="3658580474"/>
                    </a:ext>
                  </a:extLst>
                </a:gridCol>
                <a:gridCol w="1740439">
                  <a:extLst>
                    <a:ext uri="{9D8B030D-6E8A-4147-A177-3AD203B41FA5}">
                      <a16:colId xmlns:a16="http://schemas.microsoft.com/office/drawing/2014/main" xmlns="" val="706594559"/>
                    </a:ext>
                  </a:extLst>
                </a:gridCol>
                <a:gridCol w="1740439">
                  <a:extLst>
                    <a:ext uri="{9D8B030D-6E8A-4147-A177-3AD203B41FA5}">
                      <a16:colId xmlns:a16="http://schemas.microsoft.com/office/drawing/2014/main" xmlns="" val="1094789299"/>
                    </a:ext>
                  </a:extLst>
                </a:gridCol>
              </a:tblGrid>
              <a:tr h="515450">
                <a:tc>
                  <a:txBody>
                    <a:bodyPr/>
                    <a:lstStyle/>
                    <a:p>
                      <a:pPr marL="0" marR="0">
                        <a:lnSpc>
                          <a:spcPct val="105000"/>
                        </a:lnSpc>
                        <a:spcBef>
                          <a:spcPts val="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Sub-comp.</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60960" marR="0">
                        <a:lnSpc>
                          <a:spcPct val="105000"/>
                        </a:lnSpc>
                        <a:spcBef>
                          <a:spcPts val="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Narrative description</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60960" marR="0">
                        <a:lnSpc>
                          <a:spcPct val="105000"/>
                        </a:lnSpc>
                        <a:spcBef>
                          <a:spcPts val="0"/>
                        </a:spcBef>
                        <a:spcAft>
                          <a:spcPts val="0"/>
                        </a:spcAft>
                      </a:pPr>
                      <a:r>
                        <a:rPr lang="en-ZA" sz="1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Indicator/ measure</a:t>
                      </a:r>
                      <a:endParaRPr lang="en-US" sz="1600" b="1">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60960" marR="0">
                        <a:lnSpc>
                          <a:spcPct val="105000"/>
                        </a:lnSpc>
                        <a:spcBef>
                          <a:spcPts val="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Numerical limits</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a:noFill/>
                    </a:lnL>
                    <a:lnR w="12700" cap="flat" cmpd="sng" algn="ctr">
                      <a:no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60960" marR="0">
                        <a:lnSpc>
                          <a:spcPct val="105000"/>
                        </a:lnSpc>
                        <a:spcBef>
                          <a:spcPts val="0"/>
                        </a:spcBef>
                        <a:spcAft>
                          <a:spcPts val="0"/>
                        </a:spcAft>
                      </a:pPr>
                      <a:r>
                        <a:rPr lang="en-ZA"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TPC</a:t>
                      </a:r>
                      <a:endPar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xmlns="" val="78863520"/>
                  </a:ext>
                </a:extLst>
              </a:tr>
              <a:tr h="2357455">
                <a:tc>
                  <a:txBody>
                    <a:bodyPr/>
                    <a:lstStyle/>
                    <a:p>
                      <a:pPr marL="0" marR="0">
                        <a:lnSpc>
                          <a:spcPct val="105000"/>
                        </a:lnSpc>
                        <a:spcBef>
                          <a:spcPts val="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Low flows</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During the dry season dam</a:t>
                      </a:r>
                    </a:p>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levels must be sufficient for</a:t>
                      </a:r>
                    </a:p>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releases for industrial and urban use and protection of ecosystem function downstream.</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rowSpan="2">
                  <a:txBody>
                    <a:bodyPr/>
                    <a:lstStyle/>
                    <a:p>
                      <a:pPr marL="0" marR="0" algn="l" defTabSz="457200" rtl="0" eaLnBrk="1" latinLnBrk="0" hangingPunct="1">
                        <a:lnSpc>
                          <a:spcPct val="105000"/>
                        </a:lnSpc>
                        <a:spcBef>
                          <a:spcPts val="0"/>
                        </a:spcBef>
                        <a:spcAft>
                          <a:spcPts val="0"/>
                        </a:spcAft>
                      </a:pPr>
                      <a:r>
                        <a:rPr lang="en-US"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Flow releases:</a:t>
                      </a:r>
                    </a:p>
                    <a:p>
                      <a:pPr marL="0" marR="0" algn="l" defTabSz="457200" rtl="0" eaLnBrk="1" latinLnBrk="0" hangingPunct="1">
                        <a:lnSpc>
                          <a:spcPct val="105000"/>
                        </a:lnSpc>
                        <a:spcBef>
                          <a:spcPts val="0"/>
                        </a:spcBef>
                        <a:spcAft>
                          <a:spcPts val="0"/>
                        </a:spcAft>
                      </a:pPr>
                      <a:r>
                        <a:rPr lang="en-US"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Groot </a:t>
                      </a:r>
                      <a:r>
                        <a:rPr lang="en-US" sz="1600" b="1" kern="120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Brak</a:t>
                      </a:r>
                      <a:r>
                        <a:rPr lang="en-US"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Estuary EWR in K20A</a:t>
                      </a:r>
                    </a:p>
                    <a:p>
                      <a:pPr marL="0" marR="0" algn="l" defTabSz="457200" rtl="0" eaLnBrk="1" latinLnBrk="0" hangingPunct="1">
                        <a:lnSpc>
                          <a:spcPct val="105000"/>
                        </a:lnSpc>
                        <a:spcBef>
                          <a:spcPts val="0"/>
                        </a:spcBef>
                        <a:spcAft>
                          <a:spcPts val="0"/>
                        </a:spcAft>
                      </a:pPr>
                      <a:r>
                        <a:rPr lang="en-US" sz="1600" b="1" kern="120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nMAR</a:t>
                      </a:r>
                      <a:r>
                        <a:rPr lang="en-US"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 27.0 million m3/a</a:t>
                      </a:r>
                    </a:p>
                    <a:p>
                      <a:pPr marL="0" marR="0" algn="l" defTabSz="457200" rtl="0" eaLnBrk="1" latinLnBrk="0" hangingPunct="1">
                        <a:lnSpc>
                          <a:spcPct val="105000"/>
                        </a:lnSpc>
                        <a:spcBef>
                          <a:spcPts val="0"/>
                        </a:spcBef>
                        <a:spcAft>
                          <a:spcPts val="0"/>
                        </a:spcAft>
                      </a:pPr>
                      <a:r>
                        <a:rPr lang="en-US" sz="1600" b="1" kern="120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pMAR</a:t>
                      </a:r>
                      <a:r>
                        <a:rPr lang="en-US"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0.92 million m3/a</a:t>
                      </a:r>
                    </a:p>
                    <a:p>
                      <a:pPr marL="0" marR="0" algn="l" defTabSz="457200" rtl="0" eaLnBrk="1" latinLnBrk="0" hangingPunct="1">
                        <a:lnSpc>
                          <a:spcPct val="105000"/>
                        </a:lnSpc>
                        <a:spcBef>
                          <a:spcPts val="0"/>
                        </a:spcBef>
                        <a:spcAft>
                          <a:spcPts val="0"/>
                        </a:spcAft>
                      </a:pPr>
                      <a:r>
                        <a:rPr lang="en-US"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REC = C category</a:t>
                      </a:r>
                    </a:p>
                    <a:p>
                      <a:pPr marL="0" marR="0" algn="l" defTabSz="457200" rtl="0" eaLnBrk="1" latinLnBrk="0" hangingPunct="1">
                        <a:lnSpc>
                          <a:spcPct val="105000"/>
                        </a:lnSpc>
                        <a:spcBef>
                          <a:spcPts val="0"/>
                        </a:spcBef>
                        <a:spcAft>
                          <a:spcPts val="0"/>
                        </a:spcAft>
                      </a:pPr>
                      <a:endPar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rowSpan="2">
                  <a:txBody>
                    <a:bodyPr/>
                    <a:lstStyle/>
                    <a:p>
                      <a:pPr marL="0" marR="0" algn="l" defTabSz="457200" rtl="0" eaLnBrk="1" latinLnBrk="0" hangingPunct="1">
                        <a:lnSpc>
                          <a:spcPct val="105000"/>
                        </a:lnSpc>
                        <a:spcBef>
                          <a:spcPts val="0"/>
                        </a:spcBef>
                        <a:spcAft>
                          <a:spcPts val="0"/>
                        </a:spcAft>
                      </a:pPr>
                      <a:r>
                        <a:rPr lang="en-US"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Ecological flow distribution in the Groot </a:t>
                      </a:r>
                      <a:r>
                        <a:rPr lang="en-US" sz="1600" b="1" kern="120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Brak</a:t>
                      </a:r>
                      <a:r>
                        <a:rPr lang="en-US"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estuary:</a:t>
                      </a:r>
                    </a:p>
                    <a:p>
                      <a:pPr marL="0" marR="0" algn="l" defTabSz="457200" rtl="0" eaLnBrk="1" latinLnBrk="0" hangingPunct="1">
                        <a:lnSpc>
                          <a:spcPct val="105000"/>
                        </a:lnSpc>
                        <a:spcBef>
                          <a:spcPts val="0"/>
                        </a:spcBef>
                        <a:spcAft>
                          <a:spcPts val="0"/>
                        </a:spcAft>
                      </a:pPr>
                      <a:endPar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rowSpan="2">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Not applicable</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3945794051"/>
                  </a:ext>
                </a:extLst>
              </a:tr>
              <a:tr h="1537969">
                <a:tc>
                  <a:txBody>
                    <a:bodyPr/>
                    <a:lstStyle/>
                    <a:p>
                      <a:pPr marL="0" marR="0">
                        <a:lnSpc>
                          <a:spcPct val="105000"/>
                        </a:lnSpc>
                        <a:spcBef>
                          <a:spcPts val="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High flows</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During the wet season dam levels must be maintained such that they support ecosystem function and human use.</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vMerge="1">
                  <a:txBody>
                    <a:bodyPr/>
                    <a:lstStyle/>
                    <a:p>
                      <a:pPr marL="0" marR="0" algn="l" defTabSz="457200" rtl="0" eaLnBrk="1" latinLnBrk="0" hangingPunct="1">
                        <a:lnSpc>
                          <a:spcPct val="105000"/>
                        </a:lnSpc>
                        <a:spcBef>
                          <a:spcPts val="0"/>
                        </a:spcBef>
                        <a:spcAft>
                          <a:spcPts val="0"/>
                        </a:spcAft>
                      </a:pPr>
                      <a:endPar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vMerge="1">
                  <a:txBody>
                    <a:bodyPr/>
                    <a:lstStyle/>
                    <a:p>
                      <a:pPr marL="0" marR="0" lvl="0" indent="0" algn="l" defTabSz="457200" rtl="0" eaLnBrk="1" fontAlgn="auto" latinLnBrk="0" hangingPunct="1">
                        <a:lnSpc>
                          <a:spcPct val="105000"/>
                        </a:lnSpc>
                        <a:spcBef>
                          <a:spcPts val="0"/>
                        </a:spcBef>
                        <a:spcAft>
                          <a:spcPts val="0"/>
                        </a:spcAft>
                        <a:buClrTx/>
                        <a:buSzTx/>
                        <a:buFontTx/>
                        <a:buNone/>
                        <a:tabLst/>
                        <a:defRPr/>
                      </a:pPr>
                      <a:endPar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vMerge="1">
                  <a:txBody>
                    <a:bodyPr/>
                    <a:lstStyle/>
                    <a:p>
                      <a:pPr marL="0" marR="0" algn="l" defTabSz="457200" rtl="0" eaLnBrk="1" latinLnBrk="0" hangingPunct="1">
                        <a:lnSpc>
                          <a:spcPct val="105000"/>
                        </a:lnSpc>
                        <a:spcBef>
                          <a:spcPts val="0"/>
                        </a:spcBef>
                        <a:spcAft>
                          <a:spcPts val="0"/>
                        </a:spcAft>
                      </a:pPr>
                      <a:endParaRPr lang="en-ZA" sz="1600" b="1" kern="12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3559468863"/>
                  </a:ext>
                </a:extLst>
              </a:tr>
            </a:tbl>
          </a:graphicData>
        </a:graphic>
      </p:graphicFrame>
      <p:pic>
        <p:nvPicPr>
          <p:cNvPr id="6" name="Content Placeholder 5">
            <a:extLst>
              <a:ext uri="{FF2B5EF4-FFF2-40B4-BE49-F238E27FC236}">
                <a16:creationId xmlns:a16="http://schemas.microsoft.com/office/drawing/2014/main" xmlns="" id="{A5E64B0A-836B-4BD0-9225-BDAFF5DA31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88419" y="4083376"/>
            <a:ext cx="1731837" cy="860764"/>
          </a:xfrm>
          <a:prstGeom prst="rect">
            <a:avLst/>
          </a:prstGeom>
          <a:noFill/>
        </p:spPr>
      </p:pic>
    </p:spTree>
    <p:extLst>
      <p:ext uri="{BB962C8B-B14F-4D97-AF65-F5344CB8AC3E}">
        <p14:creationId xmlns:p14="http://schemas.microsoft.com/office/powerpoint/2010/main" val="946932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4EA117-56A8-4CBF-A549-686E9A898E1B}"/>
              </a:ext>
            </a:extLst>
          </p:cNvPr>
          <p:cNvSpPr>
            <a:spLocks noGrp="1"/>
          </p:cNvSpPr>
          <p:nvPr>
            <p:ph type="title"/>
          </p:nvPr>
        </p:nvSpPr>
        <p:spPr>
          <a:xfrm>
            <a:off x="1456268" y="274638"/>
            <a:ext cx="7687732" cy="522000"/>
          </a:xfrm>
        </p:spPr>
        <p:txBody>
          <a:bodyPr/>
          <a:lstStyle/>
          <a:p>
            <a:r>
              <a:rPr lang="en-ZA" sz="2800" b="1" dirty="0">
                <a:solidFill>
                  <a:srgbClr val="EEECE1">
                    <a:lumMod val="25000"/>
                  </a:srgbClr>
                </a:solidFill>
                <a:ea typeface="ＭＳ Ｐゴシック" pitchFamily="34" charset="-128"/>
                <a:cs typeface="+mn-cs"/>
              </a:rPr>
              <a:t>Quantity Numerical Limits for </a:t>
            </a:r>
            <a:r>
              <a:rPr lang="en-ZA" sz="2800" b="1" dirty="0">
                <a:solidFill>
                  <a:srgbClr val="EEECE1">
                    <a:lumMod val="25000"/>
                  </a:srgbClr>
                </a:solidFill>
                <a:ea typeface="ＭＳ Ｐゴシック" pitchFamily="34" charset="-128"/>
              </a:rPr>
              <a:t>Wolwedans </a:t>
            </a:r>
            <a:r>
              <a:rPr lang="en-ZA" sz="2800" b="1" dirty="0">
                <a:solidFill>
                  <a:schemeClr val="bg2">
                    <a:lumMod val="25000"/>
                  </a:schemeClr>
                </a:solidFill>
                <a:ea typeface="ＭＳ Ｐゴシック" pitchFamily="34" charset="-128"/>
              </a:rPr>
              <a:t>Dam</a:t>
            </a:r>
            <a:endParaRPr lang="en-ZA" dirty="0"/>
          </a:p>
        </p:txBody>
      </p:sp>
      <p:pic>
        <p:nvPicPr>
          <p:cNvPr id="6" name="Content Placeholder 5">
            <a:extLst>
              <a:ext uri="{FF2B5EF4-FFF2-40B4-BE49-F238E27FC236}">
                <a16:creationId xmlns:a16="http://schemas.microsoft.com/office/drawing/2014/main" xmlns="" id="{A1C4CA5F-72B8-4DD7-8FC3-EE272EC53AA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9356" y="1634447"/>
            <a:ext cx="7221196" cy="3589106"/>
          </a:xfrm>
          <a:prstGeom prst="rect">
            <a:avLst/>
          </a:prstGeom>
          <a:noFill/>
        </p:spPr>
      </p:pic>
    </p:spTree>
    <p:extLst>
      <p:ext uri="{BB962C8B-B14F-4D97-AF65-F5344CB8AC3E}">
        <p14:creationId xmlns:p14="http://schemas.microsoft.com/office/powerpoint/2010/main" val="3476595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874" y="280080"/>
            <a:ext cx="7019925" cy="584775"/>
          </a:xfrm>
          <a:noFill/>
        </p:spPr>
        <p:txBody>
          <a:bodyPr wrap="square">
            <a:spAutoFit/>
          </a:bodyPr>
          <a:lstStyle/>
          <a:p>
            <a:pPr algn="l"/>
            <a:r>
              <a:rPr lang="en-ZA" sz="3200" b="1" dirty="0">
                <a:solidFill>
                  <a:schemeClr val="bg2">
                    <a:lumMod val="25000"/>
                  </a:schemeClr>
                </a:solidFill>
                <a:latin typeface="+mn-lt"/>
                <a:ea typeface="ＭＳ Ｐゴシック" pitchFamily="34" charset="-128"/>
                <a:cs typeface="+mn-cs"/>
              </a:rPr>
              <a:t>Quality RQOs for </a:t>
            </a:r>
            <a:r>
              <a:rPr lang="en-ZA" sz="3200" b="1" dirty="0">
                <a:solidFill>
                  <a:srgbClr val="EEECE1">
                    <a:lumMod val="25000"/>
                  </a:srgbClr>
                </a:solidFill>
                <a:ea typeface="ＭＳ Ｐゴシック" pitchFamily="34" charset="-128"/>
              </a:rPr>
              <a:t>Wolwedans </a:t>
            </a:r>
            <a:r>
              <a:rPr lang="en-ZA" sz="3200" b="1" dirty="0">
                <a:solidFill>
                  <a:schemeClr val="bg2">
                    <a:lumMod val="25000"/>
                  </a:schemeClr>
                </a:solidFill>
                <a:latin typeface="+mn-lt"/>
                <a:ea typeface="ＭＳ Ｐゴシック" pitchFamily="34" charset="-128"/>
                <a:cs typeface="+mn-cs"/>
              </a:rPr>
              <a:t>Dam</a:t>
            </a:r>
          </a:p>
        </p:txBody>
      </p:sp>
      <p:graphicFrame>
        <p:nvGraphicFramePr>
          <p:cNvPr id="4" name="Content Placeholder 3">
            <a:extLst>
              <a:ext uri="{FF2B5EF4-FFF2-40B4-BE49-F238E27FC236}">
                <a16:creationId xmlns:a16="http://schemas.microsoft.com/office/drawing/2014/main" xmlns="" id="{3D3528E2-F89D-4832-84A4-858214E2A0F1}"/>
              </a:ext>
            </a:extLst>
          </p:cNvPr>
          <p:cNvGraphicFramePr>
            <a:graphicFrameLocks noGrp="1"/>
          </p:cNvGraphicFramePr>
          <p:nvPr>
            <p:ph idx="1"/>
            <p:extLst>
              <p:ext uri="{D42A27DB-BD31-4B8C-83A1-F6EECF244321}">
                <p14:modId xmlns:p14="http://schemas.microsoft.com/office/powerpoint/2010/main" val="2997679119"/>
              </p:ext>
            </p:extLst>
          </p:nvPr>
        </p:nvGraphicFramePr>
        <p:xfrm>
          <a:off x="0" y="1454709"/>
          <a:ext cx="9144001" cy="5041783"/>
        </p:xfrm>
        <a:graphic>
          <a:graphicData uri="http://schemas.openxmlformats.org/drawingml/2006/table">
            <a:tbl>
              <a:tblPr firstRow="1">
                <a:tableStyleId>{5C22544A-7EE6-4342-B048-85BDC9FD1C3A}</a:tableStyleId>
              </a:tblPr>
              <a:tblGrid>
                <a:gridCol w="1000125">
                  <a:extLst>
                    <a:ext uri="{9D8B030D-6E8A-4147-A177-3AD203B41FA5}">
                      <a16:colId xmlns:a16="http://schemas.microsoft.com/office/drawing/2014/main" xmlns="" val="3812378879"/>
                    </a:ext>
                  </a:extLst>
                </a:gridCol>
                <a:gridCol w="2418324">
                  <a:extLst>
                    <a:ext uri="{9D8B030D-6E8A-4147-A177-3AD203B41FA5}">
                      <a16:colId xmlns:a16="http://schemas.microsoft.com/office/drawing/2014/main" xmlns="" val="2211577109"/>
                    </a:ext>
                  </a:extLst>
                </a:gridCol>
                <a:gridCol w="1448973">
                  <a:extLst>
                    <a:ext uri="{9D8B030D-6E8A-4147-A177-3AD203B41FA5}">
                      <a16:colId xmlns:a16="http://schemas.microsoft.com/office/drawing/2014/main" xmlns="" val="2133526495"/>
                    </a:ext>
                  </a:extLst>
                </a:gridCol>
                <a:gridCol w="1333353">
                  <a:extLst>
                    <a:ext uri="{9D8B030D-6E8A-4147-A177-3AD203B41FA5}">
                      <a16:colId xmlns:a16="http://schemas.microsoft.com/office/drawing/2014/main" xmlns="" val="1393674060"/>
                    </a:ext>
                  </a:extLst>
                </a:gridCol>
                <a:gridCol w="1577997">
                  <a:extLst>
                    <a:ext uri="{9D8B030D-6E8A-4147-A177-3AD203B41FA5}">
                      <a16:colId xmlns:a16="http://schemas.microsoft.com/office/drawing/2014/main" xmlns="" val="2225034482"/>
                    </a:ext>
                  </a:extLst>
                </a:gridCol>
                <a:gridCol w="1365229">
                  <a:extLst>
                    <a:ext uri="{9D8B030D-6E8A-4147-A177-3AD203B41FA5}">
                      <a16:colId xmlns:a16="http://schemas.microsoft.com/office/drawing/2014/main" xmlns="" val="1116658652"/>
                    </a:ext>
                  </a:extLst>
                </a:gridCol>
              </a:tblGrid>
              <a:tr h="989275">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Sub-comp.</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tc>
                  <a:txBody>
                    <a:bodyPr/>
                    <a:lstStyle/>
                    <a:p>
                      <a:pPr algn="l">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RQO Narrative description</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tc>
                  <a:txBody>
                    <a:bodyPr/>
                    <a:lstStyle/>
                    <a:p>
                      <a:pPr algn="l">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Indicator</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tc>
                  <a:txBody>
                    <a:bodyPr/>
                    <a:lstStyle/>
                    <a:p>
                      <a:pPr algn="l">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Numerical Limits</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tc>
                  <a:txBody>
                    <a:bodyPr/>
                    <a:lstStyle/>
                    <a:p>
                      <a:pPr algn="l">
                        <a:lnSpc>
                          <a:spcPct val="105000"/>
                        </a:lnSpc>
                        <a:spcBef>
                          <a:spcPts val="300"/>
                        </a:spcBef>
                        <a:spcAft>
                          <a:spcPts val="0"/>
                        </a:spcAft>
                      </a:pPr>
                      <a:r>
                        <a:rPr lang="en-GB" sz="1600" b="1" dirty="0">
                          <a:solidFill>
                            <a:schemeClr val="tx1"/>
                          </a:solidFill>
                          <a:effectLst/>
                          <a:latin typeface="+mn-lt"/>
                          <a:ea typeface="Times New Roman" panose="02020603050405020304" pitchFamily="18" charset="0"/>
                          <a:cs typeface="Times New Roman" panose="02020603050405020304" pitchFamily="18" charset="0"/>
                        </a:rPr>
                        <a:t>Threshold of Potential Concern</a:t>
                      </a:r>
                    </a:p>
                  </a:txBody>
                  <a:tcPr marL="17780" marR="17780" marT="0" marB="0" anchor="ctr">
                    <a:solidFill>
                      <a:schemeClr val="bg2">
                        <a:lumMod val="90000"/>
                      </a:schemeClr>
                    </a:solidFill>
                  </a:tcPr>
                </a:tc>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Present state (50/95%tile)</a:t>
                      </a:r>
                    </a:p>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K2R002Q01</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extLst>
                  <a:ext uri="{0D108BD9-81ED-4DB2-BD59-A6C34878D82A}">
                    <a16:rowId xmlns:a16="http://schemas.microsoft.com/office/drawing/2014/main" xmlns="" val="1498740543"/>
                  </a:ext>
                </a:extLst>
              </a:tr>
              <a:tr h="942522">
                <a:tc rowSpan="2">
                  <a:txBody>
                    <a:bodyPr/>
                    <a:lstStyle/>
                    <a:p>
                      <a:pPr marL="0" marR="0">
                        <a:lnSpc>
                          <a:spcPct val="105000"/>
                        </a:lnSpc>
                        <a:spcBef>
                          <a:spcPts val="0"/>
                        </a:spcBef>
                        <a:spcAft>
                          <a:spcPts val="0"/>
                        </a:spcAft>
                      </a:pPr>
                      <a:r>
                        <a:rPr lang="en-ZA" sz="1600" b="1" dirty="0">
                          <a:effectLst/>
                          <a:latin typeface="+mn-lt"/>
                          <a:ea typeface="Times New Roman" panose="02020603050405020304" pitchFamily="18" charset="0"/>
                          <a:cs typeface="Calibri" panose="020F0502020204030204" pitchFamily="34" charset="0"/>
                        </a:rPr>
                        <a:t>Nutrients</a:t>
                      </a:r>
                      <a:endParaRPr lang="en-US" sz="1600" b="1" dirty="0">
                        <a:effectLst/>
                        <a:latin typeface="+mn-lt"/>
                        <a:ea typeface="Times New Roman" panose="02020603050405020304" pitchFamily="18" charset="0"/>
                        <a:cs typeface="Calibri" panose="020F0502020204030204" pitchFamily="34" charset="0"/>
                      </a:endParaRPr>
                    </a:p>
                  </a:txBody>
                  <a:tcPr marL="17780" marR="17780" marT="0" marB="0" anchor="ctr">
                    <a:solidFill>
                      <a:schemeClr val="bg2"/>
                    </a:solidFill>
                  </a:tcPr>
                </a:tc>
                <a:tc rowSpan="2">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Arial" panose="020B0604020202020204" pitchFamily="34" charset="0"/>
                        </a:rPr>
                        <a:t>The system must be maintained in a mesotrophic state or better.</a:t>
                      </a:r>
                      <a:endParaRPr lang="en-ZA" sz="1600" b="1" kern="1200" dirty="0">
                        <a:solidFill>
                          <a:schemeClr val="dk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tc>
                  <a:txBody>
                    <a:bodyPr/>
                    <a:lstStyle/>
                    <a:p>
                      <a:pPr marL="0" marR="0">
                        <a:lnSpc>
                          <a:spcPct val="105000"/>
                        </a:lnSpc>
                        <a:spcBef>
                          <a:spcPts val="0"/>
                        </a:spcBef>
                        <a:spcAft>
                          <a:spcPts val="0"/>
                        </a:spcAft>
                      </a:pPr>
                      <a:r>
                        <a:rPr lang="en-ZA" sz="1600" b="1" dirty="0">
                          <a:effectLst/>
                          <a:latin typeface="+mn-lt"/>
                          <a:ea typeface="Times New Roman" panose="02020603050405020304" pitchFamily="18" charset="0"/>
                          <a:cs typeface="Calibri" panose="020F0502020204030204" pitchFamily="34" charset="0"/>
                        </a:rPr>
                        <a:t>Ortho-phosphate (PO₄-P)</a:t>
                      </a:r>
                      <a:endParaRPr lang="en-US" sz="1800" b="1" dirty="0">
                        <a:effectLst/>
                        <a:latin typeface="+mn-lt"/>
                        <a:ea typeface="Times New Roman" panose="02020603050405020304" pitchFamily="18" charset="0"/>
                        <a:cs typeface="Calibri" panose="020F0502020204030204" pitchFamily="34" charset="0"/>
                      </a:endParaRP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Arial" panose="020B0604020202020204" pitchFamily="34" charset="0"/>
                        </a:rPr>
                        <a:t>Median ≤ 0.025 mg/ ℓ P </a:t>
                      </a:r>
                      <a:endParaRPr lang="en-ZA" sz="1600" b="1" kern="1200" dirty="0">
                        <a:solidFill>
                          <a:schemeClr val="dk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Arial" panose="020B0604020202020204" pitchFamily="34" charset="0"/>
                        </a:rPr>
                        <a:t>0.020 mg/ ℓ P</a:t>
                      </a:r>
                    </a:p>
                  </a:txBody>
                  <a:tcPr marL="17780" marR="17780" marT="0" marB="0" anchor="ctr">
                    <a:solidFill>
                      <a:schemeClr val="bg2"/>
                    </a:solidFill>
                  </a:tcPr>
                </a:tc>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0.033 / 0.067</a:t>
                      </a:r>
                    </a:p>
                  </a:txBody>
                  <a:tcPr marL="17780" marR="17780" marT="0" marB="0" anchor="ctr">
                    <a:solidFill>
                      <a:schemeClr val="bg2"/>
                    </a:solidFill>
                  </a:tcPr>
                </a:tc>
                <a:extLst>
                  <a:ext uri="{0D108BD9-81ED-4DB2-BD59-A6C34878D82A}">
                    <a16:rowId xmlns:a16="http://schemas.microsoft.com/office/drawing/2014/main" xmlns="" val="294543299"/>
                  </a:ext>
                </a:extLst>
              </a:tr>
              <a:tr h="675100">
                <a:tc vMerge="1">
                  <a:txBody>
                    <a:bodyPr/>
                    <a:lstStyle/>
                    <a:p>
                      <a:endParaRPr lang="en-US"/>
                    </a:p>
                  </a:txBody>
                  <a:tcPr>
                    <a:solidFill>
                      <a:schemeClr val="bg2"/>
                    </a:solidFill>
                  </a:tcPr>
                </a:tc>
                <a:tc vMerge="1">
                  <a:txBody>
                    <a:bodyPr/>
                    <a:lstStyle/>
                    <a:p>
                      <a:endParaRPr lang="en-ZA"/>
                    </a:p>
                  </a:txBody>
                  <a:tcPr>
                    <a:solidFill>
                      <a:schemeClr val="bg2"/>
                    </a:solidFill>
                  </a:tcPr>
                </a:tc>
                <a:tc>
                  <a:txBody>
                    <a:bodyPr/>
                    <a:lstStyle/>
                    <a:p>
                      <a:pPr marL="0" marR="0">
                        <a:lnSpc>
                          <a:spcPct val="105000"/>
                        </a:lnSpc>
                        <a:spcBef>
                          <a:spcPts val="0"/>
                        </a:spcBef>
                        <a:spcAft>
                          <a:spcPts val="0"/>
                        </a:spcAft>
                      </a:pPr>
                      <a:r>
                        <a:rPr lang="en-ZA" sz="1600" b="1" dirty="0">
                          <a:effectLst/>
                          <a:latin typeface="+mn-lt"/>
                          <a:ea typeface="Times New Roman" panose="02020603050405020304" pitchFamily="18" charset="0"/>
                          <a:cs typeface="Calibri" panose="020F0502020204030204" pitchFamily="34" charset="0"/>
                        </a:rPr>
                        <a:t>Total inorganic nitrogen (TIN)</a:t>
                      </a:r>
                      <a:endParaRPr lang="en-US" sz="1600" b="1" dirty="0">
                        <a:effectLst/>
                        <a:latin typeface="+mn-lt"/>
                        <a:ea typeface="Times New Roman" panose="02020603050405020304" pitchFamily="18" charset="0"/>
                        <a:cs typeface="Calibri" panose="020F0502020204030204" pitchFamily="34" charset="0"/>
                      </a:endParaRP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Arial" panose="020B0604020202020204" pitchFamily="34" charset="0"/>
                        </a:rPr>
                        <a:t>Median ≤ 1.00 mg/ℓ N </a:t>
                      </a:r>
                      <a:endParaRPr lang="en-ZA" sz="1600" b="1" kern="1200" dirty="0">
                        <a:solidFill>
                          <a:schemeClr val="dk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Arial" panose="020B0604020202020204" pitchFamily="34" charset="0"/>
                        </a:rPr>
                        <a:t> 0.80 mg/ℓ N</a:t>
                      </a:r>
                    </a:p>
                  </a:txBody>
                  <a:tcPr marL="17780" marR="17780" marT="0" marB="0" anchor="ctr">
                    <a:solidFill>
                      <a:schemeClr val="bg2"/>
                    </a:solidFill>
                  </a:tcPr>
                </a:tc>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0.108 /0.319</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extLst>
                  <a:ext uri="{0D108BD9-81ED-4DB2-BD59-A6C34878D82A}">
                    <a16:rowId xmlns:a16="http://schemas.microsoft.com/office/drawing/2014/main" xmlns="" val="2317987429"/>
                  </a:ext>
                </a:extLst>
              </a:tr>
              <a:tr h="2434886">
                <a:tc>
                  <a:txBody>
                    <a:bodyPr/>
                    <a:lstStyle/>
                    <a:p>
                      <a:pPr>
                        <a:lnSpc>
                          <a:spcPct val="105000"/>
                        </a:lnSpc>
                        <a:spcBef>
                          <a:spcPts val="300"/>
                        </a:spcBef>
                        <a:spcAft>
                          <a:spcPts val="0"/>
                        </a:spcAft>
                      </a:pPr>
                      <a:r>
                        <a:rPr lang="en-GB" sz="1600" b="1" dirty="0">
                          <a:solidFill>
                            <a:schemeClr val="tx1"/>
                          </a:solidFill>
                          <a:effectLst/>
                          <a:latin typeface="+mn-lt"/>
                          <a:ea typeface="Times New Roman" panose="02020603050405020304" pitchFamily="18" charset="0"/>
                          <a:cs typeface="Times New Roman" panose="02020603050405020304" pitchFamily="18" charset="0"/>
                        </a:rPr>
                        <a:t>Salts</a:t>
                      </a: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Arial" panose="020B0604020202020204" pitchFamily="34" charset="0"/>
                        </a:rPr>
                        <a:t>Salt levels must be maintained at concentrations where they do not impact negatively on the ecosystem and are acceptable for industrial and urban use.</a:t>
                      </a:r>
                      <a:endParaRPr lang="en-ZA" sz="1600" b="1" kern="1200" dirty="0">
                        <a:solidFill>
                          <a:schemeClr val="dk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Electrical conductivity</a:t>
                      </a: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Arial" panose="020B0604020202020204" pitchFamily="34" charset="0"/>
                        </a:rPr>
                        <a:t>95th percentile ≤ 85 </a:t>
                      </a:r>
                      <a:r>
                        <a:rPr lang="en-ZA" sz="1600" b="1" kern="1200" dirty="0" err="1">
                          <a:solidFill>
                            <a:schemeClr val="dk1"/>
                          </a:solidFill>
                          <a:effectLst/>
                          <a:latin typeface="+mn-lt"/>
                          <a:ea typeface="Times New Roman" panose="02020603050405020304" pitchFamily="18" charset="0"/>
                          <a:cs typeface="Arial" panose="020B0604020202020204" pitchFamily="34" charset="0"/>
                        </a:rPr>
                        <a:t>mS</a:t>
                      </a:r>
                      <a:r>
                        <a:rPr lang="en-ZA" sz="1600" b="1" kern="1200" dirty="0">
                          <a:solidFill>
                            <a:schemeClr val="dk1"/>
                          </a:solidFill>
                          <a:effectLst/>
                          <a:latin typeface="+mn-lt"/>
                          <a:ea typeface="Times New Roman" panose="02020603050405020304" pitchFamily="18" charset="0"/>
                          <a:cs typeface="Arial" panose="020B0604020202020204" pitchFamily="34" charset="0"/>
                        </a:rPr>
                        <a:t>/m </a:t>
                      </a:r>
                      <a:endParaRPr lang="en-ZA" sz="1600" b="1" kern="1200" dirty="0">
                        <a:solidFill>
                          <a:schemeClr val="dk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Arial" panose="020B0604020202020204" pitchFamily="34" charset="0"/>
                        </a:rPr>
                        <a:t>≤ 75 </a:t>
                      </a:r>
                      <a:r>
                        <a:rPr lang="en-ZA" sz="1600" b="1" kern="1200" dirty="0" err="1">
                          <a:solidFill>
                            <a:schemeClr val="dk1"/>
                          </a:solidFill>
                          <a:effectLst/>
                          <a:latin typeface="+mn-lt"/>
                          <a:ea typeface="Times New Roman" panose="02020603050405020304" pitchFamily="18" charset="0"/>
                          <a:cs typeface="Arial" panose="020B0604020202020204" pitchFamily="34" charset="0"/>
                        </a:rPr>
                        <a:t>mS</a:t>
                      </a:r>
                      <a:r>
                        <a:rPr lang="en-ZA" sz="1600" b="1" kern="1200" dirty="0">
                          <a:solidFill>
                            <a:schemeClr val="dk1"/>
                          </a:solidFill>
                          <a:effectLst/>
                          <a:latin typeface="+mn-lt"/>
                          <a:ea typeface="Times New Roman" panose="02020603050405020304" pitchFamily="18" charset="0"/>
                          <a:cs typeface="Arial" panose="020B0604020202020204" pitchFamily="34" charset="0"/>
                        </a:rPr>
                        <a:t>/m</a:t>
                      </a:r>
                    </a:p>
                  </a:txBody>
                  <a:tcPr marL="17780" marR="17780" marT="0" marB="0" anchor="ctr">
                    <a:solidFill>
                      <a:schemeClr val="bg2"/>
                    </a:solidFill>
                  </a:tcPr>
                </a:tc>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25.1 / 61.8</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extLst>
                  <a:ext uri="{0D108BD9-81ED-4DB2-BD59-A6C34878D82A}">
                    <a16:rowId xmlns:a16="http://schemas.microsoft.com/office/drawing/2014/main" xmlns="" val="2062861455"/>
                  </a:ext>
                </a:extLst>
              </a:tr>
            </a:tbl>
          </a:graphicData>
        </a:graphic>
      </p:graphicFrame>
    </p:spTree>
    <p:extLst>
      <p:ext uri="{BB962C8B-B14F-4D97-AF65-F5344CB8AC3E}">
        <p14:creationId xmlns:p14="http://schemas.microsoft.com/office/powerpoint/2010/main" val="2077474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9339" y="1847025"/>
            <a:ext cx="7178040" cy="4068000"/>
          </a:xfrm>
        </p:spPr>
        <p:txBody>
          <a:bodyPr/>
          <a:lstStyle/>
          <a:p>
            <a:r>
              <a:rPr lang="en-ZA" sz="2800" dirty="0"/>
              <a:t>Mon 12 – Wed 14 March: </a:t>
            </a:r>
            <a:r>
              <a:rPr lang="en-ZA" sz="2800" dirty="0" err="1"/>
              <a:t>Breede</a:t>
            </a:r>
            <a:r>
              <a:rPr lang="en-ZA" sz="2800" dirty="0"/>
              <a:t>-Overberg</a:t>
            </a:r>
          </a:p>
          <a:p>
            <a:pPr lvl="1"/>
            <a:r>
              <a:rPr lang="en-ZA" sz="2600" dirty="0">
                <a:solidFill>
                  <a:srgbClr val="0070C0"/>
                </a:solidFill>
              </a:rPr>
              <a:t>Robertson</a:t>
            </a:r>
          </a:p>
          <a:p>
            <a:r>
              <a:rPr lang="en-ZA" sz="2800" dirty="0"/>
              <a:t>Thu 15 – Fri 16 March: </a:t>
            </a:r>
            <a:r>
              <a:rPr lang="en-ZA" sz="2800" dirty="0" err="1"/>
              <a:t>Gouritz</a:t>
            </a:r>
            <a:r>
              <a:rPr lang="en-ZA" sz="2800" dirty="0"/>
              <a:t> Coastal</a:t>
            </a:r>
          </a:p>
          <a:p>
            <a:pPr lvl="1"/>
            <a:r>
              <a:rPr lang="en-ZA" sz="2600" dirty="0">
                <a:solidFill>
                  <a:srgbClr val="0070C0"/>
                </a:solidFill>
              </a:rPr>
              <a:t>George</a:t>
            </a:r>
          </a:p>
          <a:p>
            <a:r>
              <a:rPr lang="en-ZA" sz="2800" dirty="0"/>
              <a:t>Separate work sessions for resource types:</a:t>
            </a:r>
          </a:p>
          <a:p>
            <a:pPr lvl="1"/>
            <a:r>
              <a:rPr lang="en-ZA" sz="2600" dirty="0">
                <a:solidFill>
                  <a:srgbClr val="0070C0"/>
                </a:solidFill>
              </a:rPr>
              <a:t>Surface water, estuaries, dams, wetlands &amp; groundwater</a:t>
            </a:r>
          </a:p>
          <a:p>
            <a:r>
              <a:rPr lang="en-ZA" sz="2800" dirty="0"/>
              <a:t>Different agenda each day</a:t>
            </a:r>
          </a:p>
        </p:txBody>
      </p:sp>
      <p:sp>
        <p:nvSpPr>
          <p:cNvPr id="5" name="TextBox 4"/>
          <p:cNvSpPr txBox="1"/>
          <p:nvPr/>
        </p:nvSpPr>
        <p:spPr bwMode="auto">
          <a:xfrm>
            <a:off x="1661744" y="502448"/>
            <a:ext cx="6335712" cy="584775"/>
          </a:xfrm>
          <a:prstGeom prst="rect">
            <a:avLst/>
          </a:prstGeom>
          <a:noFill/>
        </p:spPr>
        <p:txBody>
          <a:bodyPr wrap="square">
            <a:spAutoFit/>
          </a:bodyPr>
          <a:lstStyle/>
          <a:p>
            <a:pPr>
              <a:defRPr/>
            </a:pPr>
            <a:r>
              <a:rPr lang="en-US" sz="3200" b="1" dirty="0">
                <a:solidFill>
                  <a:schemeClr val="bg2">
                    <a:lumMod val="25000"/>
                  </a:schemeClr>
                </a:solidFill>
                <a:latin typeface="+mn-lt"/>
                <a:ea typeface="ＭＳ Ｐゴシック" pitchFamily="34" charset="-128"/>
              </a:rPr>
              <a:t>TTG Meeting arrangements</a:t>
            </a:r>
          </a:p>
        </p:txBody>
      </p:sp>
    </p:spTree>
    <p:extLst>
      <p:ext uri="{BB962C8B-B14F-4D97-AF65-F5344CB8AC3E}">
        <p14:creationId xmlns:p14="http://schemas.microsoft.com/office/powerpoint/2010/main" val="2583114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450" y="2722563"/>
            <a:ext cx="6991350" cy="923330"/>
          </a:xfrm>
          <a:noFill/>
        </p:spPr>
        <p:txBody>
          <a:bodyPr wrap="square">
            <a:spAutoFit/>
          </a:bodyPr>
          <a:lstStyle/>
          <a:p>
            <a:r>
              <a:rPr lang="en-ZA" sz="5400" b="1" dirty="0">
                <a:solidFill>
                  <a:schemeClr val="accent3">
                    <a:lumMod val="75000"/>
                  </a:schemeClr>
                </a:solidFill>
                <a:latin typeface="+mn-lt"/>
                <a:ea typeface="ＭＳ Ｐゴシック" pitchFamily="34" charset="-128"/>
                <a:cs typeface="+mn-cs"/>
              </a:rPr>
              <a:t>Thank you!</a:t>
            </a:r>
          </a:p>
        </p:txBody>
      </p:sp>
    </p:spTree>
    <p:extLst>
      <p:ext uri="{BB962C8B-B14F-4D97-AF65-F5344CB8AC3E}">
        <p14:creationId xmlns:p14="http://schemas.microsoft.com/office/powerpoint/2010/main" val="2855007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450" y="2722563"/>
            <a:ext cx="6991350" cy="923330"/>
          </a:xfrm>
          <a:noFill/>
        </p:spPr>
        <p:txBody>
          <a:bodyPr wrap="square">
            <a:spAutoFit/>
          </a:bodyPr>
          <a:lstStyle/>
          <a:p>
            <a:r>
              <a:rPr lang="en-ZA" sz="5400" b="1" dirty="0">
                <a:solidFill>
                  <a:schemeClr val="bg2">
                    <a:lumMod val="25000"/>
                  </a:schemeClr>
                </a:solidFill>
                <a:latin typeface="+mn-lt"/>
                <a:ea typeface="ＭＳ Ｐゴシック" pitchFamily="34" charset="-128"/>
                <a:cs typeface="+mn-cs"/>
              </a:rPr>
              <a:t>ADDITIONAL SLIDES</a:t>
            </a:r>
          </a:p>
        </p:txBody>
      </p:sp>
    </p:spTree>
    <p:extLst>
      <p:ext uri="{BB962C8B-B14F-4D97-AF65-F5344CB8AC3E}">
        <p14:creationId xmlns:p14="http://schemas.microsoft.com/office/powerpoint/2010/main" val="1851117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cstate="email">
            <a:extLst>
              <a:ext uri="{28A0092B-C50C-407E-A947-70E740481C1C}">
                <a14:useLocalDpi xmlns:a14="http://schemas.microsoft.com/office/drawing/2010/main"/>
              </a:ext>
            </a:extLst>
          </a:blip>
          <a:srcRect/>
          <a:stretch/>
        </p:blipFill>
        <p:spPr bwMode="auto">
          <a:xfrm>
            <a:off x="1475116" y="77638"/>
            <a:ext cx="7668883" cy="6374920"/>
          </a:xfrm>
          <a:prstGeom prst="rect">
            <a:avLst/>
          </a:prstGeom>
          <a:ln>
            <a:noFill/>
          </a:ln>
          <a:effectLst>
            <a:softEdge rad="112500"/>
          </a:effectLst>
          <a:extLst>
            <a:ext uri="{53640926-AAD7-44D8-BBD7-CCE9431645EC}">
              <a14:shadowObscured xmlns:a14="http://schemas.microsoft.com/office/drawing/2010/main"/>
            </a:ext>
          </a:extLst>
        </p:spPr>
      </p:pic>
      <p:sp>
        <p:nvSpPr>
          <p:cNvPr id="2" name="Round Same Side Corner Rectangle 1"/>
          <p:cNvSpPr/>
          <p:nvPr/>
        </p:nvSpPr>
        <p:spPr>
          <a:xfrm>
            <a:off x="1801813" y="2126512"/>
            <a:ext cx="6383337" cy="1892332"/>
          </a:xfrm>
          <a:prstGeom prst="round2SameRect">
            <a:avLst/>
          </a:prstGeom>
          <a:gradFill flip="none" rotWithShape="1">
            <a:gsLst>
              <a:gs pos="0">
                <a:schemeClr val="bg2">
                  <a:lumMod val="75000"/>
                </a:schemeClr>
              </a:gs>
              <a:gs pos="100000">
                <a:srgbClr val="FFFFD5"/>
              </a:gs>
            </a:gsLst>
            <a:path path="rect">
              <a:fillToRect l="100000" t="100000"/>
            </a:path>
            <a:tileRect r="-100000" b="-100000"/>
          </a:gradFill>
          <a:ln w="38100">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4400" b="1" dirty="0">
                <a:solidFill>
                  <a:schemeClr val="bg2">
                    <a:lumMod val="25000"/>
                  </a:schemeClr>
                </a:solidFill>
                <a:effectLst>
                  <a:outerShdw blurRad="38100" dist="38100" dir="2700000" algn="tl">
                    <a:srgbClr val="000000">
                      <a:alpha val="43137"/>
                    </a:srgbClr>
                  </a:outerShdw>
                </a:effectLst>
              </a:rPr>
              <a:t>Methodology for Determination of RQOs</a:t>
            </a:r>
            <a:endParaRPr lang="en-GB" sz="4400" b="1" dirty="0">
              <a:solidFill>
                <a:schemeClr val="bg2">
                  <a:lumMod val="25000"/>
                </a:schemeClr>
              </a:solidFill>
              <a:effectLst>
                <a:outerShdw blurRad="38100" dist="38100" dir="2700000" algn="tl">
                  <a:srgbClr val="000000">
                    <a:alpha val="43137"/>
                  </a:srgbClr>
                </a:outerShdw>
              </a:effectLst>
            </a:endParaRPr>
          </a:p>
        </p:txBody>
      </p:sp>
      <p:cxnSp>
        <p:nvCxnSpPr>
          <p:cNvPr id="4" name="Straight Connector 3"/>
          <p:cNvCxnSpPr/>
          <p:nvPr/>
        </p:nvCxnSpPr>
        <p:spPr>
          <a:xfrm flipV="1">
            <a:off x="1801813" y="4232815"/>
            <a:ext cx="6383337" cy="12700"/>
          </a:xfrm>
          <a:prstGeom prst="line">
            <a:avLst/>
          </a:prstGeom>
          <a:ln w="15240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3845" y="3596640"/>
            <a:ext cx="3324284" cy="3073205"/>
          </a:xfrm>
          <a:prstGeom prst="rect">
            <a:avLst/>
          </a:prstGeom>
        </p:spPr>
      </p:pic>
    </p:spTree>
    <p:extLst>
      <p:ext uri="{BB962C8B-B14F-4D97-AF65-F5344CB8AC3E}">
        <p14:creationId xmlns:p14="http://schemas.microsoft.com/office/powerpoint/2010/main" val="24121343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83" y="139103"/>
            <a:ext cx="7290458" cy="646429"/>
          </a:xfrm>
        </p:spPr>
        <p:txBody>
          <a:bodyPr/>
          <a:lstStyle/>
          <a:p>
            <a:pPr algn="l"/>
            <a:r>
              <a:rPr lang="en-US" sz="3200" b="1" dirty="0">
                <a:solidFill>
                  <a:schemeClr val="bg2">
                    <a:lumMod val="25000"/>
                  </a:schemeClr>
                </a:solidFill>
                <a:latin typeface="+mn-lt"/>
                <a:ea typeface="ＭＳ Ｐゴシック" pitchFamily="34" charset="-128"/>
                <a:cs typeface="+mn-cs"/>
              </a:rPr>
              <a:t>Integrated Units of Analysis</a:t>
            </a:r>
          </a:p>
        </p:txBody>
      </p:sp>
      <p:graphicFrame>
        <p:nvGraphicFramePr>
          <p:cNvPr id="3" name="Table 2"/>
          <p:cNvGraphicFramePr>
            <a:graphicFrameLocks noGrp="1"/>
          </p:cNvGraphicFramePr>
          <p:nvPr>
            <p:extLst/>
          </p:nvPr>
        </p:nvGraphicFramePr>
        <p:xfrm>
          <a:off x="1" y="785532"/>
          <a:ext cx="9143999" cy="6072468"/>
        </p:xfrm>
        <a:graphic>
          <a:graphicData uri="http://schemas.openxmlformats.org/drawingml/2006/table">
            <a:tbl>
              <a:tblPr>
                <a:tableStyleId>{5C22544A-7EE6-4342-B048-85BDC9FD1C3A}</a:tableStyleId>
              </a:tblPr>
              <a:tblGrid>
                <a:gridCol w="1941689">
                  <a:extLst>
                    <a:ext uri="{9D8B030D-6E8A-4147-A177-3AD203B41FA5}">
                      <a16:colId xmlns:a16="http://schemas.microsoft.com/office/drawing/2014/main" xmlns="" val="20000"/>
                    </a:ext>
                  </a:extLst>
                </a:gridCol>
                <a:gridCol w="637632">
                  <a:extLst>
                    <a:ext uri="{9D8B030D-6E8A-4147-A177-3AD203B41FA5}">
                      <a16:colId xmlns:a16="http://schemas.microsoft.com/office/drawing/2014/main" xmlns="" val="20001"/>
                    </a:ext>
                  </a:extLst>
                </a:gridCol>
                <a:gridCol w="3324767">
                  <a:extLst>
                    <a:ext uri="{9D8B030D-6E8A-4147-A177-3AD203B41FA5}">
                      <a16:colId xmlns:a16="http://schemas.microsoft.com/office/drawing/2014/main" xmlns="" val="20002"/>
                    </a:ext>
                  </a:extLst>
                </a:gridCol>
                <a:gridCol w="2530765">
                  <a:extLst>
                    <a:ext uri="{9D8B030D-6E8A-4147-A177-3AD203B41FA5}">
                      <a16:colId xmlns:a16="http://schemas.microsoft.com/office/drawing/2014/main" xmlns="" val="20003"/>
                    </a:ext>
                  </a:extLst>
                </a:gridCol>
                <a:gridCol w="709146">
                  <a:extLst>
                    <a:ext uri="{9D8B030D-6E8A-4147-A177-3AD203B41FA5}">
                      <a16:colId xmlns:a16="http://schemas.microsoft.com/office/drawing/2014/main" xmlns="" val="20004"/>
                    </a:ext>
                  </a:extLst>
                </a:gridCol>
              </a:tblGrid>
              <a:tr h="579082">
                <a:tc>
                  <a:txBody>
                    <a:bodyPr/>
                    <a:lstStyle/>
                    <a:p>
                      <a:pPr marL="0" marR="0" algn="l">
                        <a:lnSpc>
                          <a:spcPct val="115000"/>
                        </a:lnSpc>
                        <a:spcBef>
                          <a:spcPts val="0"/>
                        </a:spcBef>
                        <a:spcAft>
                          <a:spcPts val="500"/>
                        </a:spcAft>
                      </a:pPr>
                      <a:r>
                        <a:rPr lang="en-GB" sz="1600" b="1" dirty="0">
                          <a:solidFill>
                            <a:srgbClr val="0070C0"/>
                          </a:solidFill>
                          <a:effectLst/>
                          <a:latin typeface="Arial" panose="020B0604020202020204" pitchFamily="34" charset="0"/>
                          <a:cs typeface="Arial" panose="020B0604020202020204" pitchFamily="34" charset="0"/>
                        </a:rPr>
                        <a:t>Socio-economic Zone</a:t>
                      </a:r>
                      <a:endParaRPr lang="en-GB" sz="1600" b="1" dirty="0">
                        <a:solidFill>
                          <a:srgbClr val="0070C0"/>
                        </a:solidFill>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15000"/>
                        </a:lnSpc>
                        <a:spcBef>
                          <a:spcPts val="0"/>
                        </a:spcBef>
                        <a:spcAft>
                          <a:spcPts val="500"/>
                        </a:spcAft>
                      </a:pPr>
                      <a:r>
                        <a:rPr lang="en-GB" sz="1600" b="1" dirty="0">
                          <a:solidFill>
                            <a:srgbClr val="0070C0"/>
                          </a:solidFill>
                          <a:effectLst/>
                          <a:latin typeface="Arial" panose="020B0604020202020204" pitchFamily="34" charset="0"/>
                          <a:cs typeface="Arial" panose="020B0604020202020204" pitchFamily="34" charset="0"/>
                        </a:rPr>
                        <a:t>Zone Code</a:t>
                      </a:r>
                      <a:endParaRPr lang="en-GB" sz="1600" b="1" dirty="0">
                        <a:solidFill>
                          <a:srgbClr val="0070C0"/>
                        </a:solidFill>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9690" marR="0" algn="l">
                        <a:lnSpc>
                          <a:spcPct val="115000"/>
                        </a:lnSpc>
                        <a:spcBef>
                          <a:spcPts val="0"/>
                        </a:spcBef>
                        <a:spcAft>
                          <a:spcPts val="500"/>
                        </a:spcAft>
                      </a:pPr>
                      <a:r>
                        <a:rPr lang="en-GB" sz="1600" b="1" dirty="0">
                          <a:solidFill>
                            <a:srgbClr val="0070C0"/>
                          </a:solidFill>
                          <a:effectLst/>
                          <a:latin typeface="Arial" panose="020B0604020202020204" pitchFamily="34" charset="0"/>
                          <a:cs typeface="Arial" panose="020B0604020202020204" pitchFamily="34" charset="0"/>
                        </a:rPr>
                        <a:t> River Resource Unit</a:t>
                      </a:r>
                      <a:endParaRPr lang="en-GB" sz="1600" b="1" dirty="0">
                        <a:solidFill>
                          <a:srgbClr val="0070C0"/>
                        </a:solidFill>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3825" marR="0" algn="l">
                        <a:lnSpc>
                          <a:spcPct val="115000"/>
                        </a:lnSpc>
                        <a:spcBef>
                          <a:spcPts val="0"/>
                        </a:spcBef>
                        <a:spcAft>
                          <a:spcPts val="500"/>
                        </a:spcAft>
                      </a:pPr>
                      <a:r>
                        <a:rPr lang="en-GB" sz="1600" b="1" dirty="0">
                          <a:solidFill>
                            <a:srgbClr val="0070C0"/>
                          </a:solidFill>
                          <a:effectLst/>
                          <a:latin typeface="Arial" panose="020B0604020202020204" pitchFamily="34" charset="0"/>
                          <a:cs typeface="Arial" panose="020B0604020202020204" pitchFamily="34" charset="0"/>
                        </a:rPr>
                        <a:t>IUA Name</a:t>
                      </a:r>
                      <a:endParaRPr lang="en-GB" sz="1600" b="1" dirty="0">
                        <a:solidFill>
                          <a:srgbClr val="0070C0"/>
                        </a:solidFill>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15000"/>
                        </a:lnSpc>
                        <a:spcBef>
                          <a:spcPts val="0"/>
                        </a:spcBef>
                        <a:spcAft>
                          <a:spcPts val="500"/>
                        </a:spcAft>
                      </a:pPr>
                      <a:r>
                        <a:rPr lang="en-GB" sz="1600" b="1" dirty="0">
                          <a:solidFill>
                            <a:srgbClr val="0070C0"/>
                          </a:solidFill>
                          <a:effectLst/>
                          <a:latin typeface="Arial" panose="020B0604020202020204" pitchFamily="34" charset="0"/>
                          <a:cs typeface="Arial" panose="020B0604020202020204" pitchFamily="34" charset="0"/>
                        </a:rPr>
                        <a:t>IUA Code</a:t>
                      </a:r>
                      <a:endParaRPr lang="en-GB" sz="1600" b="1" dirty="0">
                        <a:solidFill>
                          <a:srgbClr val="0070C0"/>
                        </a:solidFill>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45062">
                <a:tc rowSpan="3">
                  <a:txBody>
                    <a:bodyPr/>
                    <a:lstStyle/>
                    <a:p>
                      <a:pPr marL="0" marR="0" algn="l">
                        <a:lnSpc>
                          <a:spcPct val="115000"/>
                        </a:lnSpc>
                        <a:spcBef>
                          <a:spcPts val="0"/>
                        </a:spcBef>
                        <a:spcAft>
                          <a:spcPts val="500"/>
                        </a:spcAft>
                      </a:pPr>
                      <a:r>
                        <a:rPr lang="en-GB" sz="1400" b="0" dirty="0">
                          <a:effectLst/>
                          <a:latin typeface="Arial" panose="020B0604020202020204" pitchFamily="34" charset="0"/>
                          <a:cs typeface="Arial" panose="020B0604020202020204" pitchFamily="34" charset="0"/>
                        </a:rPr>
                        <a:t>Upper and Middle </a:t>
                      </a:r>
                      <a:r>
                        <a:rPr lang="en-GB" sz="1400" b="0" dirty="0" err="1">
                          <a:effectLst/>
                          <a:latin typeface="Arial" panose="020B0604020202020204" pitchFamily="34" charset="0"/>
                          <a:cs typeface="Arial" panose="020B0604020202020204" pitchFamily="34" charset="0"/>
                        </a:rPr>
                        <a:t>Breede</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3">
                  <a:txBody>
                    <a:bodyPr/>
                    <a:lstStyle/>
                    <a:p>
                      <a:pPr marL="0" marR="0" algn="ctr">
                        <a:lnSpc>
                          <a:spcPct val="100000"/>
                        </a:lnSpc>
                        <a:spcBef>
                          <a:spcPts val="0"/>
                        </a:spcBef>
                        <a:spcAft>
                          <a:spcPts val="0"/>
                        </a:spcAft>
                      </a:pPr>
                      <a:r>
                        <a:rPr lang="en-GB" sz="1600" b="0" dirty="0">
                          <a:effectLst/>
                          <a:latin typeface="Arial" panose="020B0604020202020204" pitchFamily="34" charset="0"/>
                          <a:cs typeface="Arial" panose="020B0604020202020204" pitchFamily="34" charset="0"/>
                        </a:rPr>
                        <a:t>A</a:t>
                      </a:r>
                      <a:endParaRPr lang="en-GB" sz="16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dirty="0">
                          <a:effectLst/>
                          <a:latin typeface="Arial" panose="020B0604020202020204" pitchFamily="34" charset="0"/>
                          <a:cs typeface="Arial" panose="020B0604020202020204" pitchFamily="34" charset="0"/>
                        </a:rPr>
                        <a:t>Upper </a:t>
                      </a:r>
                      <a:r>
                        <a:rPr lang="en-GB" sz="1400" b="0" dirty="0" err="1">
                          <a:effectLst/>
                          <a:latin typeface="Arial" panose="020B0604020202020204" pitchFamily="34" charset="0"/>
                          <a:cs typeface="Arial" panose="020B0604020202020204" pitchFamily="34" charset="0"/>
                        </a:rPr>
                        <a:t>Breede</a:t>
                      </a:r>
                      <a:r>
                        <a:rPr lang="en-GB" sz="1400" b="0" dirty="0">
                          <a:effectLst/>
                          <a:latin typeface="Arial" panose="020B0604020202020204" pitchFamily="34" charset="0"/>
                          <a:cs typeface="Arial" panose="020B0604020202020204" pitchFamily="34" charset="0"/>
                        </a:rPr>
                        <a:t> Tributaries</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Upper Breede Tributaries</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A1</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45062">
                <a:tc vMerge="1">
                  <a:txBody>
                    <a:bodyPr/>
                    <a:lstStyle/>
                    <a:p>
                      <a:endParaRPr lang="en-GB"/>
                    </a:p>
                  </a:txBody>
                  <a:tcPr/>
                </a:tc>
                <a:tc vMerge="1">
                  <a:txBody>
                    <a:bodyPr/>
                    <a:lstStyle/>
                    <a:p>
                      <a:endParaRPr lang="en-GB"/>
                    </a:p>
                  </a:txBody>
                  <a:tcPr/>
                </a:tc>
                <a:tc>
                  <a:txBody>
                    <a:bodyPr/>
                    <a:lstStyle/>
                    <a:p>
                      <a:pPr marL="0" marR="0" algn="l">
                        <a:lnSpc>
                          <a:spcPct val="100000"/>
                        </a:lnSpc>
                        <a:spcBef>
                          <a:spcPts val="0"/>
                        </a:spcBef>
                        <a:spcAft>
                          <a:spcPts val="0"/>
                        </a:spcAft>
                      </a:pPr>
                      <a:r>
                        <a:rPr lang="en-GB" sz="1400" b="0" dirty="0" err="1">
                          <a:effectLst/>
                          <a:latin typeface="Arial" panose="020B0604020202020204" pitchFamily="34" charset="0"/>
                          <a:cs typeface="Arial" panose="020B0604020202020204" pitchFamily="34" charset="0"/>
                        </a:rPr>
                        <a:t>Breede</a:t>
                      </a:r>
                      <a:r>
                        <a:rPr lang="en-GB" sz="1400" b="0" dirty="0">
                          <a:effectLst/>
                          <a:latin typeface="Arial" panose="020B0604020202020204" pitchFamily="34" charset="0"/>
                          <a:cs typeface="Arial" panose="020B0604020202020204" pitchFamily="34" charset="0"/>
                        </a:rPr>
                        <a:t> Working</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dirty="0" err="1">
                          <a:effectLst/>
                          <a:latin typeface="Arial" panose="020B0604020202020204" pitchFamily="34" charset="0"/>
                          <a:cs typeface="Arial" panose="020B0604020202020204" pitchFamily="34" charset="0"/>
                        </a:rPr>
                        <a:t>Breede</a:t>
                      </a:r>
                      <a:r>
                        <a:rPr lang="en-GB" sz="1400" b="0" dirty="0">
                          <a:effectLst/>
                          <a:latin typeface="Arial" panose="020B0604020202020204" pitchFamily="34" charset="0"/>
                          <a:cs typeface="Arial" panose="020B0604020202020204" pitchFamily="34" charset="0"/>
                        </a:rPr>
                        <a:t> Working Tributaries</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A2</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45062">
                <a:tc vMerge="1">
                  <a:txBody>
                    <a:bodyPr/>
                    <a:lstStyle/>
                    <a:p>
                      <a:endParaRPr lang="en-GB"/>
                    </a:p>
                  </a:txBody>
                  <a:tcPr/>
                </a:tc>
                <a:tc vMerge="1">
                  <a:txBody>
                    <a:bodyPr/>
                    <a:lstStyle/>
                    <a:p>
                      <a:endParaRPr lang="en-GB"/>
                    </a:p>
                  </a:txBody>
                  <a:tcPr/>
                </a:tc>
                <a:tc>
                  <a:txBody>
                    <a:bodyPr/>
                    <a:lstStyle/>
                    <a:p>
                      <a:pPr marL="0" marR="0" algn="l">
                        <a:lnSpc>
                          <a:spcPct val="100000"/>
                        </a:lnSpc>
                        <a:spcBef>
                          <a:spcPts val="0"/>
                        </a:spcBef>
                        <a:spcAft>
                          <a:spcPts val="0"/>
                        </a:spcAft>
                      </a:pPr>
                      <a:r>
                        <a:rPr lang="en-GB" sz="1400" b="0" dirty="0">
                          <a:effectLst/>
                          <a:latin typeface="Arial" panose="020B0604020202020204" pitchFamily="34" charset="0"/>
                          <a:cs typeface="Arial" panose="020B0604020202020204" pitchFamily="34" charset="0"/>
                        </a:rPr>
                        <a:t>Middle </a:t>
                      </a:r>
                      <a:r>
                        <a:rPr lang="en-GB" sz="1400" b="0" dirty="0" err="1">
                          <a:effectLst/>
                          <a:latin typeface="Arial" panose="020B0604020202020204" pitchFamily="34" charset="0"/>
                          <a:cs typeface="Arial" panose="020B0604020202020204" pitchFamily="34" charset="0"/>
                        </a:rPr>
                        <a:t>Breede</a:t>
                      </a:r>
                      <a:r>
                        <a:rPr lang="en-GB" sz="1400" b="0" dirty="0">
                          <a:effectLst/>
                          <a:latin typeface="Arial" panose="020B0604020202020204" pitchFamily="34" charset="0"/>
                          <a:cs typeface="Arial" panose="020B0604020202020204" pitchFamily="34" charset="0"/>
                        </a:rPr>
                        <a:t> </a:t>
                      </a:r>
                      <a:r>
                        <a:rPr lang="en-GB" sz="1400" b="0" dirty="0" err="1">
                          <a:effectLst/>
                          <a:latin typeface="Arial" panose="020B0604020202020204" pitchFamily="34" charset="0"/>
                          <a:cs typeface="Arial" panose="020B0604020202020204" pitchFamily="34" charset="0"/>
                        </a:rPr>
                        <a:t>Renosterveld</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Middle Breede Renosterveld</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A3</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94788">
                <a:tc rowSpan="2">
                  <a:txBody>
                    <a:bodyPr/>
                    <a:lstStyle/>
                    <a:p>
                      <a:pPr marL="0" marR="0" algn="l">
                        <a:lnSpc>
                          <a:spcPct val="115000"/>
                        </a:lnSpc>
                        <a:spcBef>
                          <a:spcPts val="0"/>
                        </a:spcBef>
                        <a:spcAft>
                          <a:spcPts val="500"/>
                        </a:spcAft>
                      </a:pPr>
                      <a:r>
                        <a:rPr lang="en-GB" sz="1400" b="0" dirty="0">
                          <a:effectLst/>
                          <a:latin typeface="Arial" panose="020B0604020202020204" pitchFamily="34" charset="0"/>
                          <a:cs typeface="Arial" panose="020B0604020202020204" pitchFamily="34" charset="0"/>
                        </a:rPr>
                        <a:t>Upper </a:t>
                      </a:r>
                      <a:r>
                        <a:rPr lang="en-GB" sz="1400" b="0" dirty="0" err="1">
                          <a:effectLst/>
                          <a:latin typeface="Arial" panose="020B0604020202020204" pitchFamily="34" charset="0"/>
                          <a:cs typeface="Arial" panose="020B0604020202020204" pitchFamily="34" charset="0"/>
                        </a:rPr>
                        <a:t>Riversonderend</a:t>
                      </a:r>
                      <a:r>
                        <a:rPr lang="en-GB" sz="1400" b="0" dirty="0">
                          <a:effectLst/>
                          <a:latin typeface="Arial" panose="020B0604020202020204" pitchFamily="34" charset="0"/>
                          <a:cs typeface="Arial" panose="020B0604020202020204" pitchFamily="34" charset="0"/>
                        </a:rPr>
                        <a:t> and </a:t>
                      </a:r>
                      <a:r>
                        <a:rPr lang="en-GB" sz="1400" b="0" dirty="0" err="1">
                          <a:effectLst/>
                          <a:latin typeface="Arial" panose="020B0604020202020204" pitchFamily="34" charset="0"/>
                          <a:cs typeface="Arial" panose="020B0604020202020204" pitchFamily="34" charset="0"/>
                        </a:rPr>
                        <a:t>Palmiet</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algn="ctr">
                        <a:lnSpc>
                          <a:spcPct val="100000"/>
                        </a:lnSpc>
                        <a:spcBef>
                          <a:spcPts val="0"/>
                        </a:spcBef>
                        <a:spcAft>
                          <a:spcPts val="0"/>
                        </a:spcAft>
                      </a:pPr>
                      <a:r>
                        <a:rPr lang="en-GB" sz="1600" b="0" dirty="0">
                          <a:effectLst/>
                          <a:latin typeface="Arial" panose="020B0604020202020204" pitchFamily="34" charset="0"/>
                          <a:cs typeface="Arial" panose="020B0604020202020204" pitchFamily="34" charset="0"/>
                        </a:rPr>
                        <a:t>B</a:t>
                      </a:r>
                      <a:endParaRPr lang="en-GB" sz="16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dirty="0" err="1">
                          <a:effectLst/>
                          <a:latin typeface="Arial" panose="020B0604020202020204" pitchFamily="34" charset="0"/>
                          <a:cs typeface="Arial" panose="020B0604020202020204" pitchFamily="34" charset="0"/>
                        </a:rPr>
                        <a:t>Riviersonderend</a:t>
                      </a:r>
                      <a:r>
                        <a:rPr lang="en-GB" sz="1400" b="0" dirty="0">
                          <a:effectLst/>
                          <a:latin typeface="Arial" panose="020B0604020202020204" pitchFamily="34" charset="0"/>
                          <a:cs typeface="Arial" panose="020B0604020202020204" pitchFamily="34" charset="0"/>
                        </a:rPr>
                        <a:t> Upper</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Riviersonderend Theewaters</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B4</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81066">
                <a:tc vMerge="1">
                  <a:txBody>
                    <a:bodyPr/>
                    <a:lstStyle/>
                    <a:p>
                      <a:endParaRPr lang="en-GB"/>
                    </a:p>
                  </a:txBody>
                  <a:tcPr/>
                </a:tc>
                <a:tc vMerge="1">
                  <a:txBody>
                    <a:bodyPr/>
                    <a:lstStyle/>
                    <a:p>
                      <a:endParaRPr lang="en-GB"/>
                    </a:p>
                  </a:txBody>
                  <a:tcPr/>
                </a:tc>
                <a:tc>
                  <a:txBody>
                    <a:bodyPr/>
                    <a:lstStyle/>
                    <a:p>
                      <a:pPr marL="0" marR="0" algn="l">
                        <a:lnSpc>
                          <a:spcPct val="100000"/>
                        </a:lnSpc>
                        <a:spcBef>
                          <a:spcPts val="0"/>
                        </a:spcBef>
                        <a:spcAft>
                          <a:spcPts val="0"/>
                        </a:spcAft>
                      </a:pPr>
                      <a:r>
                        <a:rPr lang="en-US" sz="1400" b="0" dirty="0">
                          <a:effectLst/>
                          <a:latin typeface="Arial" panose="020B0604020202020204" pitchFamily="34" charset="0"/>
                          <a:cs typeface="Arial" panose="020B0604020202020204" pitchFamily="34" charset="0"/>
                        </a:rPr>
                        <a:t>Overberg West (part 1 of 3)</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Overberg West</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B5</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76089">
                <a:tc rowSpan="2">
                  <a:txBody>
                    <a:bodyPr/>
                    <a:lstStyle/>
                    <a:p>
                      <a:pPr marL="0" marR="0" algn="l">
                        <a:lnSpc>
                          <a:spcPct val="115000"/>
                        </a:lnSpc>
                        <a:spcBef>
                          <a:spcPts val="0"/>
                        </a:spcBef>
                        <a:spcAft>
                          <a:spcPts val="50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Great Karoo</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algn="ctr">
                        <a:lnSpc>
                          <a:spcPct val="100000"/>
                        </a:lnSpc>
                        <a:spcBef>
                          <a:spcPts val="0"/>
                        </a:spcBef>
                        <a:spcAft>
                          <a:spcPts val="0"/>
                        </a:spcAft>
                      </a:pPr>
                      <a:r>
                        <a:rPr lang="en-GB" sz="1600" b="0" dirty="0">
                          <a:effectLst/>
                          <a:latin typeface="Arial" panose="020B0604020202020204" pitchFamily="34" charset="0"/>
                          <a:ea typeface="Times New Roman" panose="02020603050405020304" pitchFamily="18" charset="0"/>
                          <a:cs typeface="Arial" panose="020B0604020202020204" pitchFamily="34" charset="0"/>
                        </a:rPr>
                        <a:t>C</a:t>
                      </a:r>
                      <a:endParaRPr lang="en-GB" sz="16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1400" b="0" dirty="0">
                          <a:effectLst/>
                          <a:latin typeface="Arial" panose="020B0604020202020204" pitchFamily="34" charset="0"/>
                          <a:ea typeface="Times New Roman" panose="02020603050405020304" pitchFamily="18" charset="0"/>
                          <a:cs typeface="Arial" panose="020B0604020202020204" pitchFamily="34" charset="0"/>
                        </a:rPr>
                        <a:t>Groot/</a:t>
                      </a:r>
                      <a:r>
                        <a:rPr lang="en-US" sz="1400" b="0" dirty="0" err="1">
                          <a:effectLst/>
                          <a:latin typeface="Arial" panose="020B0604020202020204" pitchFamily="34" charset="0"/>
                          <a:ea typeface="Times New Roman" panose="02020603050405020304" pitchFamily="18" charset="0"/>
                          <a:cs typeface="Arial" panose="020B0604020202020204" pitchFamily="34" charset="0"/>
                        </a:rPr>
                        <a:t>Touws</a:t>
                      </a:r>
                      <a:r>
                        <a:rPr lang="en-US" sz="1400" b="0" dirty="0">
                          <a:effectLst/>
                          <a:latin typeface="Arial" panose="020B0604020202020204" pitchFamily="34" charset="0"/>
                          <a:ea typeface="Times New Roman" panose="02020603050405020304" pitchFamily="18" charset="0"/>
                          <a:cs typeface="Arial" panose="020B0604020202020204" pitchFamily="34" charset="0"/>
                        </a:rPr>
                        <a:t> (part 1 of 2)</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l">
                        <a:lnSpc>
                          <a:spcPct val="100000"/>
                        </a:lnSpc>
                        <a:spcBef>
                          <a:spcPts val="0"/>
                        </a:spcBef>
                        <a:spcAft>
                          <a:spcPts val="0"/>
                        </a:spcAft>
                      </a:pPr>
                      <a:r>
                        <a:rPr lang="en-GB" sz="1400" b="0" dirty="0" err="1">
                          <a:effectLst/>
                          <a:latin typeface="Arial" panose="020B0604020202020204" pitchFamily="34" charset="0"/>
                          <a:ea typeface="Times New Roman" panose="02020603050405020304" pitchFamily="18" charset="0"/>
                          <a:cs typeface="Arial" panose="020B0604020202020204" pitchFamily="34" charset="0"/>
                        </a:rPr>
                        <a:t>Gamka-Buffels</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lnSpc>
                          <a:spcPct val="100000"/>
                        </a:lnSpc>
                        <a:spcBef>
                          <a:spcPts val="0"/>
                        </a:spcBef>
                        <a:spcAft>
                          <a:spcPts val="0"/>
                        </a:spcAft>
                      </a:pPr>
                      <a:r>
                        <a:rPr lang="en-GB" sz="1400" b="0">
                          <a:effectLst/>
                          <a:latin typeface="Arial" panose="020B0604020202020204" pitchFamily="34" charset="0"/>
                          <a:ea typeface="Times New Roman" panose="02020603050405020304" pitchFamily="18" charset="0"/>
                          <a:cs typeface="Arial" panose="020B0604020202020204" pitchFamily="34" charset="0"/>
                        </a:rPr>
                        <a:t>C6</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76089">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1400" b="0" dirty="0" err="1">
                          <a:effectLst/>
                          <a:latin typeface="Arial" panose="020B0604020202020204" pitchFamily="34" charset="0"/>
                          <a:ea typeface="Times New Roman" panose="02020603050405020304" pitchFamily="18" charset="0"/>
                          <a:cs typeface="Arial" panose="020B0604020202020204" pitchFamily="34" charset="0"/>
                        </a:rPr>
                        <a:t>Gamka</a:t>
                      </a:r>
                      <a:r>
                        <a:rPr lang="en-US" sz="1400" b="0" dirty="0">
                          <a:effectLst/>
                          <a:latin typeface="Arial" panose="020B0604020202020204" pitchFamily="34" charset="0"/>
                          <a:ea typeface="Times New Roman" panose="02020603050405020304" pitchFamily="18" charset="0"/>
                          <a:cs typeface="Arial" panose="020B0604020202020204" pitchFamily="34" charset="0"/>
                        </a:rPr>
                        <a:t> (part 1 of 2)</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76089">
                <a:tc rowSpan="2">
                  <a:txBody>
                    <a:bodyPr/>
                    <a:lstStyle/>
                    <a:p>
                      <a:pPr marL="0" marR="0" algn="l">
                        <a:lnSpc>
                          <a:spcPct val="115000"/>
                        </a:lnSpc>
                        <a:spcBef>
                          <a:spcPts val="0"/>
                        </a:spcBef>
                        <a:spcAft>
                          <a:spcPts val="50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Little Karoo West</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algn="ctr">
                        <a:lnSpc>
                          <a:spcPct val="100000"/>
                        </a:lnSpc>
                        <a:spcBef>
                          <a:spcPts val="0"/>
                        </a:spcBef>
                        <a:spcAft>
                          <a:spcPts val="0"/>
                        </a:spcAft>
                      </a:pPr>
                      <a:r>
                        <a:rPr lang="en-GB" sz="1600" b="0" dirty="0">
                          <a:effectLst/>
                          <a:latin typeface="Arial" panose="020B0604020202020204" pitchFamily="34" charset="0"/>
                          <a:ea typeface="Times New Roman" panose="02020603050405020304" pitchFamily="18" charset="0"/>
                          <a:cs typeface="Arial" panose="020B0604020202020204" pitchFamily="34" charset="0"/>
                        </a:rPr>
                        <a:t>D</a:t>
                      </a:r>
                      <a:endParaRPr lang="en-GB" sz="16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1400" b="0" dirty="0">
                          <a:effectLst/>
                          <a:latin typeface="Arial" panose="020B0604020202020204" pitchFamily="34" charset="0"/>
                          <a:ea typeface="Times New Roman" panose="02020603050405020304" pitchFamily="18" charset="0"/>
                          <a:cs typeface="Arial" panose="020B0604020202020204" pitchFamily="34" charset="0"/>
                        </a:rPr>
                        <a:t>Lower </a:t>
                      </a:r>
                      <a:r>
                        <a:rPr lang="en-US" sz="1400" b="0" dirty="0" err="1">
                          <a:effectLst/>
                          <a:latin typeface="Arial" panose="020B0604020202020204" pitchFamily="34" charset="0"/>
                          <a:ea typeface="Times New Roman" panose="02020603050405020304" pitchFamily="18" charset="0"/>
                          <a:cs typeface="Arial" panose="020B0604020202020204" pitchFamily="34" charset="0"/>
                        </a:rPr>
                        <a:t>Gouritz</a:t>
                      </a:r>
                      <a:r>
                        <a:rPr lang="en-US" sz="1400" b="0" dirty="0">
                          <a:effectLst/>
                          <a:latin typeface="Arial" panose="020B0604020202020204" pitchFamily="34" charset="0"/>
                          <a:ea typeface="Times New Roman" panose="02020603050405020304" pitchFamily="18" charset="0"/>
                          <a:cs typeface="Arial" panose="020B0604020202020204" pitchFamily="34" charset="0"/>
                        </a:rPr>
                        <a:t> (part 1 of 2)</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l">
                        <a:lnSpc>
                          <a:spcPct val="100000"/>
                        </a:lnSpc>
                        <a:spcBef>
                          <a:spcPts val="0"/>
                        </a:spcBef>
                        <a:spcAft>
                          <a:spcPts val="0"/>
                        </a:spcAft>
                      </a:pPr>
                      <a:r>
                        <a:rPr lang="en-GB" sz="1400" b="0" dirty="0" err="1">
                          <a:effectLst/>
                          <a:latin typeface="Arial" panose="020B0604020202020204" pitchFamily="34" charset="0"/>
                          <a:ea typeface="Times New Roman" panose="02020603050405020304" pitchFamily="18" charset="0"/>
                          <a:cs typeface="Arial" panose="020B0604020202020204" pitchFamily="34" charset="0"/>
                        </a:rPr>
                        <a:t>Gouritz-Olifants</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lnSpc>
                          <a:spcPct val="100000"/>
                        </a:lnSpc>
                        <a:spcBef>
                          <a:spcPts val="0"/>
                        </a:spcBef>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D7</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276089">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dirty="0" err="1">
                          <a:effectLst/>
                          <a:latin typeface="Arial" panose="020B0604020202020204" pitchFamily="34" charset="0"/>
                          <a:ea typeface="Times New Roman" panose="02020603050405020304" pitchFamily="18" charset="0"/>
                          <a:cs typeface="Arial" panose="020B0604020202020204" pitchFamily="34" charset="0"/>
                        </a:rPr>
                        <a:t>Olifants</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286872">
                <a:tc>
                  <a:txBody>
                    <a:bodyPr/>
                    <a:lstStyle/>
                    <a:p>
                      <a:pPr marL="0" marR="0" algn="l">
                        <a:lnSpc>
                          <a:spcPct val="115000"/>
                        </a:lnSpc>
                        <a:spcBef>
                          <a:spcPts val="0"/>
                        </a:spcBef>
                        <a:spcAft>
                          <a:spcPts val="50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Little Karoo East</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0"/>
                        </a:spcAft>
                      </a:pPr>
                      <a:r>
                        <a:rPr lang="en-GB" sz="1600" b="0" dirty="0">
                          <a:effectLst/>
                          <a:latin typeface="Arial" panose="020B0604020202020204" pitchFamily="34" charset="0"/>
                          <a:ea typeface="Times New Roman" panose="02020603050405020304" pitchFamily="18" charset="0"/>
                          <a:cs typeface="Arial" panose="020B0604020202020204" pitchFamily="34" charset="0"/>
                        </a:rPr>
                        <a:t>E</a:t>
                      </a:r>
                      <a:endParaRPr lang="en-GB" sz="16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1400" b="0" dirty="0">
                          <a:effectLst/>
                          <a:latin typeface="Arial" panose="020B0604020202020204" pitchFamily="34" charset="0"/>
                          <a:ea typeface="Times New Roman" panose="02020603050405020304" pitchFamily="18" charset="0"/>
                          <a:cs typeface="Arial" panose="020B0604020202020204" pitchFamily="34" charset="0"/>
                        </a:rPr>
                        <a:t>Groot/</a:t>
                      </a:r>
                      <a:r>
                        <a:rPr lang="en-US" sz="1400" b="0" dirty="0" err="1">
                          <a:effectLst/>
                          <a:latin typeface="Arial" panose="020B0604020202020204" pitchFamily="34" charset="0"/>
                          <a:ea typeface="Times New Roman" panose="02020603050405020304" pitchFamily="18" charset="0"/>
                          <a:cs typeface="Arial" panose="020B0604020202020204" pitchFamily="34" charset="0"/>
                        </a:rPr>
                        <a:t>Touws</a:t>
                      </a:r>
                      <a:r>
                        <a:rPr lang="en-US" sz="1400" b="0" dirty="0">
                          <a:effectLst/>
                          <a:latin typeface="Arial" panose="020B0604020202020204" pitchFamily="34" charset="0"/>
                          <a:ea typeface="Times New Roman" panose="02020603050405020304" pitchFamily="18" charset="0"/>
                          <a:cs typeface="Arial" panose="020B0604020202020204" pitchFamily="34" charset="0"/>
                        </a:rPr>
                        <a:t> (part 2 of 2)</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dirty="0" err="1">
                          <a:effectLst/>
                          <a:latin typeface="Arial" panose="020B0604020202020204" pitchFamily="34" charset="0"/>
                          <a:ea typeface="Times New Roman" panose="02020603050405020304" pitchFamily="18" charset="0"/>
                          <a:cs typeface="Arial" panose="020B0604020202020204" pitchFamily="34" charset="0"/>
                        </a:rPr>
                        <a:t>Touws</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E8</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276089">
                <a:tc rowSpan="5">
                  <a:txBody>
                    <a:bodyPr/>
                    <a:lstStyle/>
                    <a:p>
                      <a:pPr marL="0" marR="0" algn="l">
                        <a:lnSpc>
                          <a:spcPct val="115000"/>
                        </a:lnSpc>
                        <a:spcBef>
                          <a:spcPts val="0"/>
                        </a:spcBef>
                        <a:spcAft>
                          <a:spcPts val="500"/>
                        </a:spcAft>
                      </a:pPr>
                      <a:r>
                        <a:rPr lang="en-GB" sz="1400" b="0" dirty="0">
                          <a:effectLst/>
                          <a:latin typeface="Arial" panose="020B0604020202020204" pitchFamily="34" charset="0"/>
                          <a:cs typeface="Arial" panose="020B0604020202020204" pitchFamily="34" charset="0"/>
                        </a:rPr>
                        <a:t>Wheat belt</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5">
                  <a:txBody>
                    <a:bodyPr/>
                    <a:lstStyle/>
                    <a:p>
                      <a:pPr marL="0" marR="0" algn="ctr">
                        <a:lnSpc>
                          <a:spcPct val="100000"/>
                        </a:lnSpc>
                        <a:spcBef>
                          <a:spcPts val="0"/>
                        </a:spcBef>
                        <a:spcAft>
                          <a:spcPts val="0"/>
                        </a:spcAft>
                      </a:pPr>
                      <a:r>
                        <a:rPr lang="en-GB" sz="1600" b="0" dirty="0">
                          <a:effectLst/>
                          <a:latin typeface="Arial" panose="020B0604020202020204" pitchFamily="34" charset="0"/>
                          <a:cs typeface="Arial" panose="020B0604020202020204" pitchFamily="34" charset="0"/>
                        </a:rPr>
                        <a:t>F</a:t>
                      </a:r>
                      <a:endParaRPr lang="en-GB" sz="16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1400" b="0" dirty="0" err="1">
                          <a:effectLst/>
                          <a:latin typeface="Arial" panose="020B0604020202020204" pitchFamily="34" charset="0"/>
                          <a:cs typeface="Arial" panose="020B0604020202020204" pitchFamily="34" charset="0"/>
                        </a:rPr>
                        <a:t>Riviersonderend</a:t>
                      </a:r>
                      <a:r>
                        <a:rPr lang="en-US" sz="1400" b="0" dirty="0">
                          <a:effectLst/>
                          <a:latin typeface="Arial" panose="020B0604020202020204" pitchFamily="34" charset="0"/>
                          <a:cs typeface="Arial" panose="020B0604020202020204" pitchFamily="34" charset="0"/>
                        </a:rPr>
                        <a:t> Lower</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Lower Riviersonderend</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F9</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281066">
                <a:tc vMerge="1">
                  <a:txBody>
                    <a:bodyPr/>
                    <a:lstStyle/>
                    <a:p>
                      <a:endParaRPr lang="en-GB"/>
                    </a:p>
                  </a:txBody>
                  <a:tcPr/>
                </a:tc>
                <a:tc vMerge="1">
                  <a:txBody>
                    <a:bodyPr/>
                    <a:lstStyle/>
                    <a:p>
                      <a:endParaRPr lang="en-GB"/>
                    </a:p>
                  </a:txBody>
                  <a:tcPr/>
                </a:tc>
                <a:tc>
                  <a:txBody>
                    <a:bodyPr/>
                    <a:lstStyle/>
                    <a:p>
                      <a:pPr marL="0" marR="0" algn="l">
                        <a:lnSpc>
                          <a:spcPct val="100000"/>
                        </a:lnSpc>
                        <a:spcBef>
                          <a:spcPts val="0"/>
                        </a:spcBef>
                        <a:spcAft>
                          <a:spcPts val="0"/>
                        </a:spcAft>
                      </a:pPr>
                      <a:r>
                        <a:rPr lang="en-US" sz="1400" b="0" dirty="0">
                          <a:effectLst/>
                          <a:latin typeface="Arial" panose="020B0604020202020204" pitchFamily="34" charset="0"/>
                          <a:cs typeface="Arial" panose="020B0604020202020204" pitchFamily="34" charset="0"/>
                        </a:rPr>
                        <a:t>Overberg West (part 2 of 3)</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l">
                        <a:lnSpc>
                          <a:spcPct val="100000"/>
                        </a:lnSpc>
                        <a:spcBef>
                          <a:spcPts val="0"/>
                        </a:spcBef>
                        <a:spcAft>
                          <a:spcPts val="0"/>
                        </a:spcAft>
                      </a:pPr>
                      <a:r>
                        <a:rPr lang="en-GB" sz="1400" b="0" dirty="0">
                          <a:effectLst/>
                          <a:latin typeface="Arial" panose="020B0604020202020204" pitchFamily="34" charset="0"/>
                          <a:cs typeface="Arial" panose="020B0604020202020204" pitchFamily="34" charset="0"/>
                        </a:rPr>
                        <a:t>Overberg East </a:t>
                      </a:r>
                      <a:r>
                        <a:rPr lang="en-GB" sz="1400" b="0" dirty="0" err="1">
                          <a:effectLst/>
                          <a:latin typeface="Arial" panose="020B0604020202020204" pitchFamily="34" charset="0"/>
                          <a:cs typeface="Arial" panose="020B0604020202020204" pitchFamily="34" charset="0"/>
                        </a:rPr>
                        <a:t>Renosterveld</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F10</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256225">
                <a:tc vMerge="1">
                  <a:txBody>
                    <a:bodyPr/>
                    <a:lstStyle/>
                    <a:p>
                      <a:endParaRPr lang="en-GB"/>
                    </a:p>
                  </a:txBody>
                  <a:tcPr/>
                </a:tc>
                <a:tc vMerge="1">
                  <a:txBody>
                    <a:bodyPr/>
                    <a:lstStyle/>
                    <a:p>
                      <a:endParaRPr lang="en-GB"/>
                    </a:p>
                  </a:txBody>
                  <a:tcPr/>
                </a:tc>
                <a:tc>
                  <a:txBody>
                    <a:bodyPr/>
                    <a:lstStyle/>
                    <a:p>
                      <a:pPr marL="0" marR="0" algn="l">
                        <a:lnSpc>
                          <a:spcPct val="100000"/>
                        </a:lnSpc>
                        <a:spcBef>
                          <a:spcPts val="0"/>
                        </a:spcBef>
                        <a:spcAft>
                          <a:spcPts val="0"/>
                        </a:spcAft>
                      </a:pPr>
                      <a:r>
                        <a:rPr lang="en-US" sz="1400" b="0" dirty="0">
                          <a:effectLst/>
                          <a:latin typeface="Arial" panose="020B0604020202020204" pitchFamily="34" charset="0"/>
                          <a:cs typeface="Arial" panose="020B0604020202020204" pitchFamily="34" charset="0"/>
                        </a:rPr>
                        <a:t>Overberg East </a:t>
                      </a:r>
                      <a:r>
                        <a:rPr lang="en-US" sz="1400" b="0" dirty="0" err="1">
                          <a:effectLst/>
                          <a:latin typeface="Arial" panose="020B0604020202020204" pitchFamily="34" charset="0"/>
                          <a:cs typeface="Arial" panose="020B0604020202020204" pitchFamily="34" charset="0"/>
                        </a:rPr>
                        <a:t>Renosterveld</a:t>
                      </a:r>
                      <a:r>
                        <a:rPr lang="en-US" sz="1400" b="0" dirty="0">
                          <a:effectLst/>
                          <a:latin typeface="Arial" panose="020B0604020202020204" pitchFamily="34" charset="0"/>
                          <a:cs typeface="Arial" panose="020B0604020202020204" pitchFamily="34" charset="0"/>
                        </a:rPr>
                        <a:t> (part 1 of 2)</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10013"/>
                  </a:ext>
                </a:extLst>
              </a:tr>
              <a:tr h="263376">
                <a:tc vMerge="1">
                  <a:txBody>
                    <a:bodyPr/>
                    <a:lstStyle/>
                    <a:p>
                      <a:endParaRPr lang="en-GB"/>
                    </a:p>
                  </a:txBody>
                  <a:tcPr/>
                </a:tc>
                <a:tc vMerge="1">
                  <a:txBody>
                    <a:bodyPr/>
                    <a:lstStyle/>
                    <a:p>
                      <a:endParaRPr lang="en-GB"/>
                    </a:p>
                  </a:txBody>
                  <a:tcPr/>
                </a:tc>
                <a:tc>
                  <a:txBody>
                    <a:bodyPr/>
                    <a:lstStyle/>
                    <a:p>
                      <a:pPr marL="0" marR="0" algn="l">
                        <a:lnSpc>
                          <a:spcPct val="100000"/>
                        </a:lnSpc>
                        <a:spcBef>
                          <a:spcPts val="0"/>
                        </a:spcBef>
                        <a:spcAft>
                          <a:spcPts val="0"/>
                        </a:spcAft>
                      </a:pPr>
                      <a:r>
                        <a:rPr lang="en-GB" sz="1400" b="0" dirty="0">
                          <a:effectLst/>
                          <a:latin typeface="Arial" panose="020B0604020202020204" pitchFamily="34" charset="0"/>
                          <a:cs typeface="Arial" panose="020B0604020202020204" pitchFamily="34" charset="0"/>
                        </a:rPr>
                        <a:t>Lower </a:t>
                      </a:r>
                      <a:r>
                        <a:rPr lang="en-GB" sz="1400" b="0" dirty="0" err="1">
                          <a:effectLst/>
                          <a:latin typeface="Arial" panose="020B0604020202020204" pitchFamily="34" charset="0"/>
                          <a:cs typeface="Arial" panose="020B0604020202020204" pitchFamily="34" charset="0"/>
                        </a:rPr>
                        <a:t>Breede</a:t>
                      </a:r>
                      <a:r>
                        <a:rPr lang="en-GB" sz="1400" b="0" dirty="0">
                          <a:effectLst/>
                          <a:latin typeface="Arial" panose="020B0604020202020204" pitchFamily="34" charset="0"/>
                          <a:cs typeface="Arial" panose="020B0604020202020204" pitchFamily="34" charset="0"/>
                        </a:rPr>
                        <a:t> </a:t>
                      </a:r>
                      <a:r>
                        <a:rPr lang="en-GB" sz="1400" b="0" dirty="0" err="1">
                          <a:effectLst/>
                          <a:latin typeface="Arial" panose="020B0604020202020204" pitchFamily="34" charset="0"/>
                          <a:cs typeface="Arial" panose="020B0604020202020204" pitchFamily="34" charset="0"/>
                        </a:rPr>
                        <a:t>Renosterveld</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dirty="0">
                          <a:effectLst/>
                          <a:latin typeface="Arial" panose="020B0604020202020204" pitchFamily="34" charset="0"/>
                          <a:cs typeface="Arial" panose="020B0604020202020204" pitchFamily="34" charset="0"/>
                        </a:rPr>
                        <a:t>Lower </a:t>
                      </a:r>
                      <a:r>
                        <a:rPr lang="en-GB" sz="1400" b="0" dirty="0" err="1">
                          <a:effectLst/>
                          <a:latin typeface="Arial" panose="020B0604020202020204" pitchFamily="34" charset="0"/>
                          <a:cs typeface="Arial" panose="020B0604020202020204" pitchFamily="34" charset="0"/>
                        </a:rPr>
                        <a:t>Breede</a:t>
                      </a:r>
                      <a:r>
                        <a:rPr lang="en-GB" sz="1400" b="0" dirty="0">
                          <a:effectLst/>
                          <a:latin typeface="Arial" panose="020B0604020202020204" pitchFamily="34" charset="0"/>
                          <a:cs typeface="Arial" panose="020B0604020202020204" pitchFamily="34" charset="0"/>
                        </a:rPr>
                        <a:t> </a:t>
                      </a:r>
                      <a:r>
                        <a:rPr lang="en-GB" sz="1400" b="0" dirty="0" err="1">
                          <a:effectLst/>
                          <a:latin typeface="Arial" panose="020B0604020202020204" pitchFamily="34" charset="0"/>
                          <a:cs typeface="Arial" panose="020B0604020202020204" pitchFamily="34" charset="0"/>
                        </a:rPr>
                        <a:t>Renosterveld</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F11</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294788">
                <a:tc vMerge="1">
                  <a:txBody>
                    <a:bodyPr/>
                    <a:lstStyle/>
                    <a:p>
                      <a:pPr marL="0" marR="0" algn="l">
                        <a:lnSpc>
                          <a:spcPct val="115000"/>
                        </a:lnSpc>
                        <a:spcBef>
                          <a:spcPts val="0"/>
                        </a:spcBef>
                        <a:spcAft>
                          <a:spcPts val="500"/>
                        </a:spcAft>
                      </a:pPr>
                      <a:endParaRPr lang="en-GB" sz="1400" dirty="0">
                        <a:effectLst/>
                        <a:latin typeface="Arial" panose="020B0604020202020204" pitchFamily="34" charset="0"/>
                        <a:ea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algn="ctr">
                        <a:lnSpc>
                          <a:spcPct val="115000"/>
                        </a:lnSpc>
                        <a:spcBef>
                          <a:spcPts val="0"/>
                        </a:spcBef>
                        <a:spcAft>
                          <a:spcPts val="500"/>
                        </a:spcAft>
                      </a:pPr>
                      <a:endParaRPr lang="en-GB" sz="1000" dirty="0">
                        <a:effectLst/>
                        <a:latin typeface="Arial" panose="020B0604020202020204" pitchFamily="34" charset="0"/>
                        <a:ea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1400" b="0" dirty="0" err="1">
                          <a:effectLst/>
                          <a:latin typeface="Arial" panose="020B0604020202020204" pitchFamily="34" charset="0"/>
                          <a:ea typeface="Times New Roman" panose="02020603050405020304" pitchFamily="18" charset="0"/>
                          <a:cs typeface="Arial" panose="020B0604020202020204" pitchFamily="34" charset="0"/>
                        </a:rPr>
                        <a:t>Duiwenhoks</a:t>
                      </a:r>
                      <a:r>
                        <a:rPr lang="en-US" sz="1400" b="0" dirty="0">
                          <a:effectLst/>
                          <a:latin typeface="Arial" panose="020B0604020202020204" pitchFamily="34" charset="0"/>
                          <a:ea typeface="Times New Roman" panose="02020603050405020304" pitchFamily="18" charset="0"/>
                          <a:cs typeface="Arial" panose="020B0604020202020204" pitchFamily="34" charset="0"/>
                        </a:rPr>
                        <a:t> (1 of 2)</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dirty="0" err="1">
                          <a:effectLst/>
                          <a:latin typeface="Arial" panose="020B0604020202020204" pitchFamily="34" charset="0"/>
                          <a:ea typeface="Times New Roman" panose="02020603050405020304" pitchFamily="18" charset="0"/>
                          <a:cs typeface="Arial" panose="020B0604020202020204" pitchFamily="34" charset="0"/>
                        </a:rPr>
                        <a:t>Duiwenhoks</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F12</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294788">
                <a:tc rowSpan="2">
                  <a:txBody>
                    <a:bodyPr/>
                    <a:lstStyle/>
                    <a:p>
                      <a:pPr marL="0" marR="0" algn="l">
                        <a:lnSpc>
                          <a:spcPct val="115000"/>
                        </a:lnSpc>
                        <a:spcBef>
                          <a:spcPts val="0"/>
                        </a:spcBef>
                        <a:spcAft>
                          <a:spcPts val="50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Garden Route coast</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algn="ctr">
                        <a:lnSpc>
                          <a:spcPct val="100000"/>
                        </a:lnSpc>
                        <a:spcBef>
                          <a:spcPts val="0"/>
                        </a:spcBef>
                        <a:spcAft>
                          <a:spcPts val="0"/>
                        </a:spcAft>
                      </a:pPr>
                      <a:r>
                        <a:rPr lang="en-GB" sz="1600" b="0" dirty="0">
                          <a:effectLst/>
                          <a:latin typeface="Arial" panose="020B0604020202020204" pitchFamily="34" charset="0"/>
                          <a:ea typeface="Times New Roman" panose="02020603050405020304" pitchFamily="18" charset="0"/>
                          <a:cs typeface="Arial" panose="020B0604020202020204" pitchFamily="34" charset="0"/>
                        </a:rPr>
                        <a:t>G</a:t>
                      </a:r>
                      <a:endParaRPr lang="en-GB" sz="16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Coastal Rivers (1 of 2)</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Groot </a:t>
                      </a:r>
                      <a:r>
                        <a:rPr lang="en-GB" sz="1400" b="0" dirty="0" err="1">
                          <a:effectLst/>
                          <a:latin typeface="Arial" panose="020B0604020202020204" pitchFamily="34" charset="0"/>
                          <a:ea typeface="Times New Roman" panose="02020603050405020304" pitchFamily="18" charset="0"/>
                          <a:cs typeface="Arial" panose="020B0604020202020204" pitchFamily="34" charset="0"/>
                        </a:rPr>
                        <a:t>Brak</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GB" sz="1400" b="0">
                          <a:effectLst/>
                          <a:latin typeface="Arial" panose="020B0604020202020204" pitchFamily="34" charset="0"/>
                          <a:ea typeface="Times New Roman" panose="02020603050405020304" pitchFamily="18" charset="0"/>
                          <a:cs typeface="Arial" panose="020B0604020202020204" pitchFamily="34" charset="0"/>
                        </a:rPr>
                        <a:t>G14</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6"/>
                  </a:ext>
                </a:extLst>
              </a:tr>
              <a:tr h="294788">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Coastal Rivers (2 of 2) </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Coastal</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G15</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7"/>
                  </a:ext>
                </a:extLst>
              </a:tr>
              <a:tr h="294788">
                <a:tc rowSpan="2">
                  <a:txBody>
                    <a:bodyPr/>
                    <a:lstStyle/>
                    <a:p>
                      <a:pPr marL="0" marR="0" algn="l">
                        <a:lnSpc>
                          <a:spcPct val="115000"/>
                        </a:lnSpc>
                        <a:spcBef>
                          <a:spcPts val="0"/>
                        </a:spcBef>
                        <a:spcAft>
                          <a:spcPts val="500"/>
                        </a:spcAft>
                      </a:pPr>
                      <a:r>
                        <a:rPr lang="en-GB" sz="1400" b="0" dirty="0">
                          <a:effectLst/>
                          <a:latin typeface="Arial" panose="020B0604020202020204" pitchFamily="34" charset="0"/>
                          <a:cs typeface="Arial" panose="020B0604020202020204" pitchFamily="34" charset="0"/>
                        </a:rPr>
                        <a:t>Overberg coast</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algn="ctr">
                        <a:lnSpc>
                          <a:spcPct val="100000"/>
                        </a:lnSpc>
                        <a:spcBef>
                          <a:spcPts val="0"/>
                        </a:spcBef>
                        <a:spcAft>
                          <a:spcPts val="0"/>
                        </a:spcAft>
                      </a:pPr>
                      <a:r>
                        <a:rPr lang="en-GB" sz="1600" b="0" dirty="0">
                          <a:effectLst/>
                          <a:latin typeface="Arial" panose="020B0604020202020204" pitchFamily="34" charset="0"/>
                          <a:cs typeface="Arial" panose="020B0604020202020204" pitchFamily="34" charset="0"/>
                        </a:rPr>
                        <a:t>H</a:t>
                      </a:r>
                      <a:endParaRPr lang="en-GB" sz="16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1400" b="0" dirty="0">
                          <a:effectLst/>
                          <a:latin typeface="Arial" panose="020B0604020202020204" pitchFamily="34" charset="0"/>
                          <a:cs typeface="Arial" panose="020B0604020202020204" pitchFamily="34" charset="0"/>
                        </a:rPr>
                        <a:t>Overberg West (3 of 3)</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Overberg West Coastal</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GB" sz="1400" b="0" dirty="0">
                          <a:effectLst/>
                          <a:latin typeface="Arial" panose="020B0604020202020204" pitchFamily="34" charset="0"/>
                          <a:cs typeface="Arial" panose="020B0604020202020204" pitchFamily="34" charset="0"/>
                        </a:rPr>
                        <a:t>H16</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8"/>
                  </a:ext>
                </a:extLst>
              </a:tr>
              <a:tr h="245062">
                <a:tc vMerge="1">
                  <a:txBody>
                    <a:bodyPr/>
                    <a:lstStyle/>
                    <a:p>
                      <a:endParaRPr lang="en-GB"/>
                    </a:p>
                  </a:txBody>
                  <a:tcPr/>
                </a:tc>
                <a:tc vMerge="1">
                  <a:txBody>
                    <a:bodyPr/>
                    <a:lstStyle/>
                    <a:p>
                      <a:endParaRPr lang="en-GB"/>
                    </a:p>
                  </a:txBody>
                  <a:tcPr/>
                </a:tc>
                <a:tc>
                  <a:txBody>
                    <a:bodyPr/>
                    <a:lstStyle/>
                    <a:p>
                      <a:pPr marL="0" marR="0" algn="l">
                        <a:lnSpc>
                          <a:spcPct val="100000"/>
                        </a:lnSpc>
                        <a:spcBef>
                          <a:spcPts val="0"/>
                        </a:spcBef>
                        <a:spcAft>
                          <a:spcPts val="0"/>
                        </a:spcAft>
                      </a:pPr>
                      <a:r>
                        <a:rPr lang="en-GB" sz="1400" b="0" dirty="0">
                          <a:effectLst/>
                          <a:latin typeface="Arial" panose="020B0604020202020204" pitchFamily="34" charset="0"/>
                          <a:cs typeface="Arial" panose="020B0604020202020204" pitchFamily="34" charset="0"/>
                        </a:rPr>
                        <a:t>Overberg East (Fynbos)</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Overberg East Fynbos</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GB" sz="1400" b="0" dirty="0">
                          <a:effectLst/>
                          <a:latin typeface="Arial" panose="020B0604020202020204" pitchFamily="34" charset="0"/>
                          <a:cs typeface="Arial" panose="020B0604020202020204" pitchFamily="34" charset="0"/>
                        </a:rPr>
                        <a:t>H17</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9"/>
                  </a:ext>
                </a:extLst>
              </a:tr>
              <a:tr h="265539">
                <a:tc>
                  <a:txBody>
                    <a:bodyPr/>
                    <a:lstStyle/>
                    <a:p>
                      <a:pPr marL="0" marR="0" algn="l">
                        <a:lnSpc>
                          <a:spcPct val="115000"/>
                        </a:lnSpc>
                        <a:spcBef>
                          <a:spcPts val="0"/>
                        </a:spcBef>
                        <a:spcAft>
                          <a:spcPts val="500"/>
                        </a:spcAft>
                      </a:pPr>
                      <a:r>
                        <a:rPr lang="en-GB" sz="1400" b="0" dirty="0" err="1">
                          <a:effectLst/>
                          <a:latin typeface="Arial" panose="020B0604020202020204" pitchFamily="34" charset="0"/>
                          <a:ea typeface="Times New Roman" panose="02020603050405020304" pitchFamily="18" charset="0"/>
                          <a:cs typeface="Arial" panose="020B0604020202020204" pitchFamily="34" charset="0"/>
                        </a:rPr>
                        <a:t>Hessequa</a:t>
                      </a:r>
                      <a:r>
                        <a:rPr lang="en-GB" sz="1400" b="0" dirty="0">
                          <a:effectLst/>
                          <a:latin typeface="Arial" panose="020B0604020202020204" pitchFamily="34" charset="0"/>
                          <a:ea typeface="Times New Roman" panose="02020603050405020304" pitchFamily="18" charset="0"/>
                          <a:cs typeface="Arial" panose="020B0604020202020204" pitchFamily="34" charset="0"/>
                        </a:rPr>
                        <a:t> coast</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0"/>
                        </a:spcAft>
                      </a:pPr>
                      <a:r>
                        <a:rPr lang="en-GB" sz="1600" b="0" dirty="0">
                          <a:effectLst/>
                          <a:latin typeface="Arial" panose="020B0604020202020204" pitchFamily="34" charset="0"/>
                          <a:ea typeface="Times New Roman" panose="02020603050405020304" pitchFamily="18" charset="0"/>
                          <a:cs typeface="Arial" panose="020B0604020202020204" pitchFamily="34" charset="0"/>
                        </a:rPr>
                        <a:t>I</a:t>
                      </a:r>
                      <a:endParaRPr lang="en-GB" sz="16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1400" b="0" dirty="0" err="1">
                          <a:effectLst/>
                          <a:latin typeface="Arial" panose="020B0604020202020204" pitchFamily="34" charset="0"/>
                          <a:ea typeface="Times New Roman" panose="02020603050405020304" pitchFamily="18" charset="0"/>
                          <a:cs typeface="Arial" panose="020B0604020202020204" pitchFamily="34" charset="0"/>
                        </a:rPr>
                        <a:t>Duiwenhoks</a:t>
                      </a:r>
                      <a:r>
                        <a:rPr lang="en-US" sz="1400" b="0" dirty="0">
                          <a:effectLst/>
                          <a:latin typeface="Arial" panose="020B0604020202020204" pitchFamily="34" charset="0"/>
                          <a:ea typeface="Times New Roman" panose="02020603050405020304" pitchFamily="18" charset="0"/>
                          <a:cs typeface="Arial" panose="020B0604020202020204" pitchFamily="34" charset="0"/>
                        </a:rPr>
                        <a:t> (2 of 2)</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dirty="0" err="1">
                          <a:effectLst/>
                          <a:latin typeface="Arial" panose="020B0604020202020204" pitchFamily="34" charset="0"/>
                          <a:ea typeface="Times New Roman" panose="02020603050405020304" pitchFamily="18" charset="0"/>
                          <a:cs typeface="Arial" panose="020B0604020202020204" pitchFamily="34" charset="0"/>
                        </a:rPr>
                        <a:t>Hessequa</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I18</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20"/>
                  </a:ext>
                </a:extLst>
              </a:tr>
            </a:tbl>
          </a:graphicData>
        </a:graphic>
      </p:graphicFrame>
    </p:spTree>
    <p:extLst>
      <p:ext uri="{BB962C8B-B14F-4D97-AF65-F5344CB8AC3E}">
        <p14:creationId xmlns:p14="http://schemas.microsoft.com/office/powerpoint/2010/main" val="453036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4326" y="-16718"/>
            <a:ext cx="9144000" cy="58105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2800" b="1" dirty="0"/>
              <a:t>Integrated Units of Analysis and Nodes</a:t>
            </a:r>
            <a:endParaRPr lang="en-GB" sz="28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2" y="418526"/>
            <a:ext cx="9132270" cy="6439474"/>
          </a:xfrm>
          <a:prstGeom prst="rect">
            <a:avLst/>
          </a:prstGeom>
        </p:spPr>
      </p:pic>
      <p:sp>
        <p:nvSpPr>
          <p:cNvPr id="4" name="Rectangle 3"/>
          <p:cNvSpPr/>
          <p:nvPr/>
        </p:nvSpPr>
        <p:spPr>
          <a:xfrm>
            <a:off x="0" y="1758"/>
            <a:ext cx="9122103" cy="39829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TextBox 8"/>
          <p:cNvSpPr txBox="1"/>
          <p:nvPr/>
        </p:nvSpPr>
        <p:spPr>
          <a:xfrm>
            <a:off x="5226093" y="5995903"/>
            <a:ext cx="2716714" cy="830997"/>
          </a:xfrm>
          <a:prstGeom prst="rect">
            <a:avLst/>
          </a:prstGeom>
          <a:noFill/>
        </p:spPr>
        <p:txBody>
          <a:bodyPr wrap="square" rtlCol="0">
            <a:spAutoFit/>
          </a:bodyPr>
          <a:lstStyle/>
          <a:p>
            <a:r>
              <a:rPr lang="en-ZA" b="1" dirty="0" err="1"/>
              <a:t>Breede</a:t>
            </a:r>
            <a:r>
              <a:rPr lang="en-ZA" b="1" dirty="0"/>
              <a:t>-Overberg Region</a:t>
            </a:r>
            <a:endParaRPr lang="en-GB" b="1" dirty="0"/>
          </a:p>
        </p:txBody>
      </p:sp>
    </p:spTree>
    <p:extLst>
      <p:ext uri="{BB962C8B-B14F-4D97-AF65-F5344CB8AC3E}">
        <p14:creationId xmlns:p14="http://schemas.microsoft.com/office/powerpoint/2010/main" val="2425772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rojects\112722   Breede-Gouritz WR Classes &amp; RQOs\03 Prj Del\15 GIS\jpg_pdf\A4\br_IUA_A4.jpg"/>
          <p:cNvPicPr/>
          <p:nvPr/>
        </p:nvPicPr>
        <p:blipFill rotWithShape="1">
          <a:blip r:embed="rId3" cstate="print">
            <a:extLst>
              <a:ext uri="{28A0092B-C50C-407E-A947-70E740481C1C}">
                <a14:useLocalDpi xmlns:a14="http://schemas.microsoft.com/office/drawing/2010/main" val="0"/>
              </a:ext>
            </a:extLst>
          </a:blip>
          <a:srcRect l="4689" t="4981" r="25220" b="5979"/>
          <a:stretch/>
        </p:blipFill>
        <p:spPr bwMode="auto">
          <a:xfrm>
            <a:off x="107504" y="764704"/>
            <a:ext cx="6552729" cy="5976664"/>
          </a:xfrm>
          <a:prstGeom prst="rect">
            <a:avLst/>
          </a:prstGeom>
          <a:noFill/>
          <a:ln>
            <a:noFill/>
          </a:ln>
          <a:extLst>
            <a:ext uri="{53640926-AAD7-44D8-BBD7-CCE9431645EC}">
              <a14:shadowObscured xmlns:a14="http://schemas.microsoft.com/office/drawing/2010/main"/>
            </a:ext>
          </a:extLst>
        </p:spPr>
      </p:pic>
      <p:sp>
        <p:nvSpPr>
          <p:cNvPr id="5" name="Content Placeholder 4"/>
          <p:cNvSpPr>
            <a:spLocks noGrp="1"/>
          </p:cNvSpPr>
          <p:nvPr>
            <p:ph idx="1"/>
          </p:nvPr>
        </p:nvSpPr>
        <p:spPr>
          <a:xfrm>
            <a:off x="5686425" y="1624335"/>
            <a:ext cx="3077716" cy="3737323"/>
          </a:xfrm>
        </p:spPr>
        <p:txBody>
          <a:bodyPr/>
          <a:lstStyle/>
          <a:p>
            <a:pPr algn="r"/>
            <a:r>
              <a:rPr lang="en-ZA" sz="2800" dirty="0"/>
              <a:t>Delineated by a combination of socio-economic and biotic boundaries</a:t>
            </a:r>
          </a:p>
        </p:txBody>
      </p:sp>
      <p:sp>
        <p:nvSpPr>
          <p:cNvPr id="2" name="Title 1"/>
          <p:cNvSpPr>
            <a:spLocks noGrp="1"/>
          </p:cNvSpPr>
          <p:nvPr>
            <p:ph type="title"/>
          </p:nvPr>
        </p:nvSpPr>
        <p:spPr>
          <a:xfrm>
            <a:off x="457200" y="134889"/>
            <a:ext cx="8229600" cy="850106"/>
          </a:xfrm>
        </p:spPr>
        <p:txBody>
          <a:bodyPr>
            <a:normAutofit/>
          </a:bodyPr>
          <a:lstStyle/>
          <a:p>
            <a:r>
              <a:rPr lang="en-ZA" sz="3600" b="1" dirty="0"/>
              <a:t>Integrated Units of Analysis</a:t>
            </a:r>
          </a:p>
        </p:txBody>
      </p:sp>
      <p:sp>
        <p:nvSpPr>
          <p:cNvPr id="7" name="Title 1">
            <a:extLst>
              <a:ext uri="{FF2B5EF4-FFF2-40B4-BE49-F238E27FC236}">
                <a16:creationId xmlns:a16="http://schemas.microsoft.com/office/drawing/2014/main" xmlns="" id="{C390B5DD-A94E-47DD-809F-A7C615BAA9FE}"/>
              </a:ext>
            </a:extLst>
          </p:cNvPr>
          <p:cNvSpPr txBox="1">
            <a:spLocks/>
          </p:cNvSpPr>
          <p:nvPr/>
        </p:nvSpPr>
        <p:spPr>
          <a:xfrm>
            <a:off x="1238250" y="608211"/>
            <a:ext cx="8229600" cy="850106"/>
          </a:xfrm>
          <a:prstGeom prst="rect">
            <a:avLst/>
          </a:prstGeom>
        </p:spPr>
        <p:txBody>
          <a:bodyPr>
            <a:norm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3200" b="1" dirty="0" err="1">
                <a:solidFill>
                  <a:srgbClr val="006699"/>
                </a:solidFill>
              </a:rPr>
              <a:t>Breede</a:t>
            </a:r>
            <a:r>
              <a:rPr lang="en-ZA" sz="3200" b="1" dirty="0">
                <a:solidFill>
                  <a:srgbClr val="006699"/>
                </a:solidFill>
              </a:rPr>
              <a:t>-Overberg area</a:t>
            </a:r>
          </a:p>
        </p:txBody>
      </p:sp>
    </p:spTree>
    <p:extLst>
      <p:ext uri="{BB962C8B-B14F-4D97-AF65-F5344CB8AC3E}">
        <p14:creationId xmlns:p14="http://schemas.microsoft.com/office/powerpoint/2010/main" val="10005551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86425" y="1624335"/>
            <a:ext cx="3077716" cy="3737323"/>
          </a:xfrm>
        </p:spPr>
        <p:txBody>
          <a:bodyPr/>
          <a:lstStyle/>
          <a:p>
            <a:pPr algn="r"/>
            <a:r>
              <a:rPr lang="en-ZA" sz="2800" dirty="0"/>
              <a:t>Delineated by a combination of socio-economic and biotic boundaries</a:t>
            </a:r>
          </a:p>
        </p:txBody>
      </p:sp>
      <p:sp>
        <p:nvSpPr>
          <p:cNvPr id="2" name="Title 1"/>
          <p:cNvSpPr>
            <a:spLocks noGrp="1"/>
          </p:cNvSpPr>
          <p:nvPr>
            <p:ph type="title"/>
          </p:nvPr>
        </p:nvSpPr>
        <p:spPr>
          <a:xfrm>
            <a:off x="457200" y="134889"/>
            <a:ext cx="8229600" cy="850106"/>
          </a:xfrm>
        </p:spPr>
        <p:txBody>
          <a:bodyPr>
            <a:normAutofit/>
          </a:bodyPr>
          <a:lstStyle/>
          <a:p>
            <a:r>
              <a:rPr lang="en-ZA" sz="3600" b="1" dirty="0"/>
              <a:t>Integrated Units of Analysis</a:t>
            </a:r>
          </a:p>
        </p:txBody>
      </p:sp>
      <p:sp>
        <p:nvSpPr>
          <p:cNvPr id="7" name="Title 1">
            <a:extLst>
              <a:ext uri="{FF2B5EF4-FFF2-40B4-BE49-F238E27FC236}">
                <a16:creationId xmlns:a16="http://schemas.microsoft.com/office/drawing/2014/main" xmlns="" id="{C390B5DD-A94E-47DD-809F-A7C615BAA9FE}"/>
              </a:ext>
            </a:extLst>
          </p:cNvPr>
          <p:cNvSpPr txBox="1">
            <a:spLocks/>
          </p:cNvSpPr>
          <p:nvPr/>
        </p:nvSpPr>
        <p:spPr>
          <a:xfrm>
            <a:off x="1238250" y="608211"/>
            <a:ext cx="8229600" cy="850106"/>
          </a:xfrm>
          <a:prstGeom prst="rect">
            <a:avLst/>
          </a:prstGeom>
        </p:spPr>
        <p:txBody>
          <a:bodyPr>
            <a:norm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3200" b="1" dirty="0" err="1">
                <a:solidFill>
                  <a:srgbClr val="006699"/>
                </a:solidFill>
              </a:rPr>
              <a:t>Gouritz</a:t>
            </a:r>
            <a:r>
              <a:rPr lang="en-ZA" sz="3200" b="1" dirty="0">
                <a:solidFill>
                  <a:srgbClr val="006699"/>
                </a:solidFill>
              </a:rPr>
              <a:t>-Coastal area</a:t>
            </a:r>
          </a:p>
        </p:txBody>
      </p:sp>
      <p:pic>
        <p:nvPicPr>
          <p:cNvPr id="8" name="Picture 7">
            <a:extLst>
              <a:ext uri="{FF2B5EF4-FFF2-40B4-BE49-F238E27FC236}">
                <a16:creationId xmlns:a16="http://schemas.microsoft.com/office/drawing/2014/main" xmlns="" id="{6C973B75-3160-4DC1-B405-AF5B63FF8140}"/>
              </a:ext>
            </a:extLst>
          </p:cNvPr>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93" t="10905" r="21841" b="11809"/>
          <a:stretch/>
        </p:blipFill>
        <p:spPr bwMode="auto">
          <a:xfrm>
            <a:off x="211014" y="1167619"/>
            <a:ext cx="6977577" cy="50503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1459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58"/>
            <a:ext cx="9122103" cy="59112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5" name="Title 1"/>
          <p:cNvSpPr txBox="1">
            <a:spLocks/>
          </p:cNvSpPr>
          <p:nvPr/>
        </p:nvSpPr>
        <p:spPr>
          <a:xfrm>
            <a:off x="1" y="11823"/>
            <a:ext cx="9144000" cy="58105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2800" b="1" dirty="0"/>
              <a:t>Integrated Units of Analysis and Nodes</a:t>
            </a:r>
            <a:endParaRPr lang="en-GB" sz="2800" b="1" dirty="0"/>
          </a:p>
        </p:txBody>
      </p:sp>
      <p:pic>
        <p:nvPicPr>
          <p:cNvPr id="6" name="Picture 5">
            <a:extLst>
              <a:ext uri="{FF2B5EF4-FFF2-40B4-BE49-F238E27FC236}">
                <a16:creationId xmlns:a16="http://schemas.microsoft.com/office/drawing/2014/main" xmlns="" id="{28A7A32F-EC75-4300-ACD5-632639285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407241"/>
            <a:ext cx="9122102" cy="6450759"/>
          </a:xfrm>
          <a:prstGeom prst="rect">
            <a:avLst/>
          </a:prstGeom>
        </p:spPr>
      </p:pic>
      <p:sp>
        <p:nvSpPr>
          <p:cNvPr id="7" name="TextBox 6">
            <a:extLst>
              <a:ext uri="{FF2B5EF4-FFF2-40B4-BE49-F238E27FC236}">
                <a16:creationId xmlns:a16="http://schemas.microsoft.com/office/drawing/2014/main" xmlns="" id="{1D11D0C5-0433-4A45-B9E4-B6BCE4710689}"/>
              </a:ext>
            </a:extLst>
          </p:cNvPr>
          <p:cNvSpPr txBox="1"/>
          <p:nvPr/>
        </p:nvSpPr>
        <p:spPr>
          <a:xfrm>
            <a:off x="1483053" y="714304"/>
            <a:ext cx="2543175" cy="830997"/>
          </a:xfrm>
          <a:prstGeom prst="rect">
            <a:avLst/>
          </a:prstGeom>
          <a:noFill/>
        </p:spPr>
        <p:txBody>
          <a:bodyPr wrap="square" rtlCol="0">
            <a:spAutoFit/>
          </a:bodyPr>
          <a:lstStyle/>
          <a:p>
            <a:r>
              <a:rPr lang="en-ZA" b="1" dirty="0" err="1"/>
              <a:t>Gouritz</a:t>
            </a:r>
            <a:r>
              <a:rPr lang="en-ZA" b="1" dirty="0"/>
              <a:t>-Coastal Region</a:t>
            </a:r>
            <a:endParaRPr lang="en-GB" b="1" dirty="0"/>
          </a:p>
        </p:txBody>
      </p:sp>
    </p:spTree>
    <p:extLst>
      <p:ext uri="{BB962C8B-B14F-4D97-AF65-F5344CB8AC3E}">
        <p14:creationId xmlns:p14="http://schemas.microsoft.com/office/powerpoint/2010/main" val="10594676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824" y="274638"/>
            <a:ext cx="7038975" cy="1077218"/>
          </a:xfrm>
          <a:noFill/>
        </p:spPr>
        <p:txBody>
          <a:bodyPr wrap="square">
            <a:spAutoFit/>
          </a:bodyPr>
          <a:lstStyle/>
          <a:p>
            <a:pPr algn="l"/>
            <a:r>
              <a:rPr lang="en-US" sz="3200" b="1" dirty="0">
                <a:solidFill>
                  <a:schemeClr val="bg2">
                    <a:lumMod val="25000"/>
                  </a:schemeClr>
                </a:solidFill>
                <a:latin typeface="+mn-lt"/>
                <a:ea typeface="ＭＳ Ｐゴシック" pitchFamily="34" charset="-128"/>
                <a:cs typeface="+mn-cs"/>
              </a:rPr>
              <a:t>Prioritisation Criteria evaluated in RU Prioritisation Tool</a:t>
            </a:r>
          </a:p>
        </p:txBody>
      </p:sp>
      <p:sp>
        <p:nvSpPr>
          <p:cNvPr id="3" name="Content Placeholder 2"/>
          <p:cNvSpPr>
            <a:spLocks noGrp="1"/>
          </p:cNvSpPr>
          <p:nvPr>
            <p:ph idx="1"/>
          </p:nvPr>
        </p:nvSpPr>
        <p:spPr>
          <a:xfrm>
            <a:off x="1714499" y="1504949"/>
            <a:ext cx="7343775" cy="4648201"/>
          </a:xfrm>
        </p:spPr>
        <p:txBody>
          <a:bodyPr>
            <a:normAutofit fontScale="85000" lnSpcReduction="10000"/>
          </a:bodyPr>
          <a:lstStyle/>
          <a:p>
            <a:r>
              <a:rPr lang="en-US" dirty="0">
                <a:solidFill>
                  <a:srgbClr val="0070C0"/>
                </a:solidFill>
              </a:rPr>
              <a:t>Location in river system</a:t>
            </a:r>
          </a:p>
          <a:p>
            <a:r>
              <a:rPr lang="en-US" dirty="0">
                <a:solidFill>
                  <a:srgbClr val="0070C0"/>
                </a:solidFill>
              </a:rPr>
              <a:t>Importance to users</a:t>
            </a:r>
          </a:p>
          <a:p>
            <a:r>
              <a:rPr lang="en-US" dirty="0">
                <a:solidFill>
                  <a:srgbClr val="0070C0"/>
                </a:solidFill>
              </a:rPr>
              <a:t>Level of support of livelihoods of vulnerable communities,</a:t>
            </a:r>
          </a:p>
          <a:p>
            <a:r>
              <a:rPr lang="en-US" dirty="0">
                <a:solidFill>
                  <a:srgbClr val="0070C0"/>
                </a:solidFill>
              </a:rPr>
              <a:t>Strategic or international obligations</a:t>
            </a:r>
          </a:p>
          <a:p>
            <a:r>
              <a:rPr lang="en-US" dirty="0">
                <a:solidFill>
                  <a:srgbClr val="0070C0"/>
                </a:solidFill>
              </a:rPr>
              <a:t>Provision of supporting or regulating services</a:t>
            </a:r>
          </a:p>
          <a:p>
            <a:r>
              <a:rPr lang="en-US" dirty="0">
                <a:solidFill>
                  <a:srgbClr val="0070C0"/>
                </a:solidFill>
              </a:rPr>
              <a:t>Contribution to the economy</a:t>
            </a:r>
          </a:p>
          <a:p>
            <a:r>
              <a:rPr lang="en-US" dirty="0">
                <a:solidFill>
                  <a:srgbClr val="0070C0"/>
                </a:solidFill>
              </a:rPr>
              <a:t>Ecological importance of RU </a:t>
            </a:r>
            <a:r>
              <a:rPr lang="en-US" dirty="0" err="1">
                <a:solidFill>
                  <a:srgbClr val="0070C0"/>
                </a:solidFill>
              </a:rPr>
              <a:t>i.t.o</a:t>
            </a:r>
            <a:r>
              <a:rPr lang="en-US" dirty="0">
                <a:solidFill>
                  <a:srgbClr val="0070C0"/>
                </a:solidFill>
              </a:rPr>
              <a:t>. flow releases</a:t>
            </a:r>
          </a:p>
          <a:p>
            <a:r>
              <a:rPr lang="en-US" dirty="0">
                <a:solidFill>
                  <a:srgbClr val="0070C0"/>
                </a:solidFill>
              </a:rPr>
              <a:t>Level of threat posed to water quality</a:t>
            </a:r>
          </a:p>
          <a:p>
            <a:r>
              <a:rPr lang="en-US" dirty="0">
                <a:solidFill>
                  <a:srgbClr val="0070C0"/>
                </a:solidFill>
              </a:rPr>
              <a:t>Practical considerations</a:t>
            </a:r>
            <a:endParaRPr lang="en-ZA" dirty="0">
              <a:solidFill>
                <a:srgbClr val="0070C0"/>
              </a:solidFill>
            </a:endParaRPr>
          </a:p>
        </p:txBody>
      </p:sp>
    </p:spTree>
    <p:extLst>
      <p:ext uri="{BB962C8B-B14F-4D97-AF65-F5344CB8AC3E}">
        <p14:creationId xmlns:p14="http://schemas.microsoft.com/office/powerpoint/2010/main" val="21733024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724" y="274638"/>
            <a:ext cx="7077075" cy="954107"/>
          </a:xfrm>
          <a:noFill/>
        </p:spPr>
        <p:txBody>
          <a:bodyPr wrap="square">
            <a:spAutoFit/>
          </a:bodyPr>
          <a:lstStyle/>
          <a:p>
            <a:pPr algn="l"/>
            <a:r>
              <a:rPr lang="en-ZA" sz="3200" b="1" dirty="0">
                <a:solidFill>
                  <a:srgbClr val="EEECE1">
                    <a:lumMod val="25000"/>
                  </a:srgbClr>
                </a:solidFill>
                <a:ea typeface="ＭＳ Ｐゴシック" pitchFamily="34" charset="-128"/>
                <a:cs typeface="+mn-cs"/>
              </a:rPr>
              <a:t>RUPT Priority scores for dams:</a:t>
            </a:r>
            <a:br>
              <a:rPr lang="en-ZA" sz="3200" b="1" dirty="0">
                <a:solidFill>
                  <a:srgbClr val="EEECE1">
                    <a:lumMod val="25000"/>
                  </a:srgbClr>
                </a:solidFill>
                <a:ea typeface="ＭＳ Ｐゴシック" pitchFamily="34" charset="-128"/>
                <a:cs typeface="+mn-cs"/>
              </a:rPr>
            </a:br>
            <a:r>
              <a:rPr lang="en-ZA" sz="2400" b="1" dirty="0" err="1">
                <a:solidFill>
                  <a:srgbClr val="0070C0"/>
                </a:solidFill>
                <a:ea typeface="ＭＳ Ｐゴシック" pitchFamily="34" charset="-128"/>
                <a:cs typeface="+mn-cs"/>
              </a:rPr>
              <a:t>Breede</a:t>
            </a:r>
            <a:r>
              <a:rPr lang="en-ZA" sz="2400" b="1" dirty="0">
                <a:solidFill>
                  <a:srgbClr val="0070C0"/>
                </a:solidFill>
                <a:ea typeface="ＭＳ Ｐゴシック" pitchFamily="34" charset="-128"/>
                <a:cs typeface="+mn-cs"/>
              </a:rPr>
              <a:t>-Overberg</a:t>
            </a:r>
            <a:endParaRPr lang="en-ZA" sz="3200" b="1" dirty="0">
              <a:solidFill>
                <a:schemeClr val="bg2">
                  <a:lumMod val="25000"/>
                </a:schemeClr>
              </a:solidFill>
              <a:latin typeface="+mn-lt"/>
              <a:ea typeface="ＭＳ Ｐゴシック" pitchFamily="34" charset="-128"/>
              <a:cs typeface="+mn-cs"/>
            </a:endParaRPr>
          </a:p>
        </p:txBody>
      </p:sp>
      <p:graphicFrame>
        <p:nvGraphicFramePr>
          <p:cNvPr id="6" name="Table 5">
            <a:extLst>
              <a:ext uri="{FF2B5EF4-FFF2-40B4-BE49-F238E27FC236}">
                <a16:creationId xmlns:a16="http://schemas.microsoft.com/office/drawing/2014/main" xmlns="" id="{13D550C4-92E5-420E-9DE6-73ECE7848295}"/>
              </a:ext>
            </a:extLst>
          </p:cNvPr>
          <p:cNvGraphicFramePr>
            <a:graphicFrameLocks noGrp="1"/>
          </p:cNvGraphicFramePr>
          <p:nvPr>
            <p:extLst/>
          </p:nvPr>
        </p:nvGraphicFramePr>
        <p:xfrm>
          <a:off x="0" y="2038350"/>
          <a:ext cx="9144006" cy="3899828"/>
        </p:xfrm>
        <a:graphic>
          <a:graphicData uri="http://schemas.openxmlformats.org/drawingml/2006/table">
            <a:tbl>
              <a:tblPr firstRow="1" firstCol="1" bandRow="1"/>
              <a:tblGrid>
                <a:gridCol w="1952910">
                  <a:extLst>
                    <a:ext uri="{9D8B030D-6E8A-4147-A177-3AD203B41FA5}">
                      <a16:colId xmlns:a16="http://schemas.microsoft.com/office/drawing/2014/main" xmlns="" val="1625274398"/>
                    </a:ext>
                  </a:extLst>
                </a:gridCol>
                <a:gridCol w="433359">
                  <a:extLst>
                    <a:ext uri="{9D8B030D-6E8A-4147-A177-3AD203B41FA5}">
                      <a16:colId xmlns:a16="http://schemas.microsoft.com/office/drawing/2014/main" xmlns="" val="2367326769"/>
                    </a:ext>
                  </a:extLst>
                </a:gridCol>
                <a:gridCol w="677677">
                  <a:extLst>
                    <a:ext uri="{9D8B030D-6E8A-4147-A177-3AD203B41FA5}">
                      <a16:colId xmlns:a16="http://schemas.microsoft.com/office/drawing/2014/main" xmlns="" val="1674796672"/>
                    </a:ext>
                  </a:extLst>
                </a:gridCol>
                <a:gridCol w="434290">
                  <a:extLst>
                    <a:ext uri="{9D8B030D-6E8A-4147-A177-3AD203B41FA5}">
                      <a16:colId xmlns:a16="http://schemas.microsoft.com/office/drawing/2014/main" xmlns="" val="3286740720"/>
                    </a:ext>
                  </a:extLst>
                </a:gridCol>
                <a:gridCol w="434290">
                  <a:extLst>
                    <a:ext uri="{9D8B030D-6E8A-4147-A177-3AD203B41FA5}">
                      <a16:colId xmlns:a16="http://schemas.microsoft.com/office/drawing/2014/main" xmlns="" val="437011702"/>
                    </a:ext>
                  </a:extLst>
                </a:gridCol>
                <a:gridCol w="434290">
                  <a:extLst>
                    <a:ext uri="{9D8B030D-6E8A-4147-A177-3AD203B41FA5}">
                      <a16:colId xmlns:a16="http://schemas.microsoft.com/office/drawing/2014/main" xmlns="" val="718486166"/>
                    </a:ext>
                  </a:extLst>
                </a:gridCol>
                <a:gridCol w="434290">
                  <a:extLst>
                    <a:ext uri="{9D8B030D-6E8A-4147-A177-3AD203B41FA5}">
                      <a16:colId xmlns:a16="http://schemas.microsoft.com/office/drawing/2014/main" xmlns="" val="730831674"/>
                    </a:ext>
                  </a:extLst>
                </a:gridCol>
                <a:gridCol w="434290">
                  <a:extLst>
                    <a:ext uri="{9D8B030D-6E8A-4147-A177-3AD203B41FA5}">
                      <a16:colId xmlns:a16="http://schemas.microsoft.com/office/drawing/2014/main" xmlns="" val="1456595748"/>
                    </a:ext>
                  </a:extLst>
                </a:gridCol>
                <a:gridCol w="434290">
                  <a:extLst>
                    <a:ext uri="{9D8B030D-6E8A-4147-A177-3AD203B41FA5}">
                      <a16:colId xmlns:a16="http://schemas.microsoft.com/office/drawing/2014/main" xmlns="" val="1030306608"/>
                    </a:ext>
                  </a:extLst>
                </a:gridCol>
                <a:gridCol w="434290">
                  <a:extLst>
                    <a:ext uri="{9D8B030D-6E8A-4147-A177-3AD203B41FA5}">
                      <a16:colId xmlns:a16="http://schemas.microsoft.com/office/drawing/2014/main" xmlns="" val="4010596130"/>
                    </a:ext>
                  </a:extLst>
                </a:gridCol>
                <a:gridCol w="434290">
                  <a:extLst>
                    <a:ext uri="{9D8B030D-6E8A-4147-A177-3AD203B41FA5}">
                      <a16:colId xmlns:a16="http://schemas.microsoft.com/office/drawing/2014/main" xmlns="" val="3235219638"/>
                    </a:ext>
                  </a:extLst>
                </a:gridCol>
                <a:gridCol w="434290">
                  <a:extLst>
                    <a:ext uri="{9D8B030D-6E8A-4147-A177-3AD203B41FA5}">
                      <a16:colId xmlns:a16="http://schemas.microsoft.com/office/drawing/2014/main" xmlns="" val="827502248"/>
                    </a:ext>
                  </a:extLst>
                </a:gridCol>
                <a:gridCol w="434290">
                  <a:extLst>
                    <a:ext uri="{9D8B030D-6E8A-4147-A177-3AD203B41FA5}">
                      <a16:colId xmlns:a16="http://schemas.microsoft.com/office/drawing/2014/main" xmlns="" val="2298367263"/>
                    </a:ext>
                  </a:extLst>
                </a:gridCol>
                <a:gridCol w="434290">
                  <a:extLst>
                    <a:ext uri="{9D8B030D-6E8A-4147-A177-3AD203B41FA5}">
                      <a16:colId xmlns:a16="http://schemas.microsoft.com/office/drawing/2014/main" xmlns="" val="3473531733"/>
                    </a:ext>
                  </a:extLst>
                </a:gridCol>
                <a:gridCol w="434290">
                  <a:extLst>
                    <a:ext uri="{9D8B030D-6E8A-4147-A177-3AD203B41FA5}">
                      <a16:colId xmlns:a16="http://schemas.microsoft.com/office/drawing/2014/main" xmlns="" val="3549021320"/>
                    </a:ext>
                  </a:extLst>
                </a:gridCol>
                <a:gridCol w="434290">
                  <a:extLst>
                    <a:ext uri="{9D8B030D-6E8A-4147-A177-3AD203B41FA5}">
                      <a16:colId xmlns:a16="http://schemas.microsoft.com/office/drawing/2014/main" xmlns="" val="1957883557"/>
                    </a:ext>
                  </a:extLst>
                </a:gridCol>
                <a:gridCol w="434290">
                  <a:extLst>
                    <a:ext uri="{9D8B030D-6E8A-4147-A177-3AD203B41FA5}">
                      <a16:colId xmlns:a16="http://schemas.microsoft.com/office/drawing/2014/main" xmlns="" val="1404167958"/>
                    </a:ext>
                  </a:extLst>
                </a:gridCol>
              </a:tblGrid>
              <a:tr h="1571210">
                <a:tc>
                  <a:txBody>
                    <a:bodyPr/>
                    <a:lstStyle/>
                    <a:p>
                      <a:pPr marL="0" marR="0">
                        <a:lnSpc>
                          <a:spcPct val="105000"/>
                        </a:lnSpc>
                        <a:spcBef>
                          <a:spcPts val="300"/>
                        </a:spcBef>
                        <a:spcAft>
                          <a:spcPts val="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Theewaterskloof</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pt-PT"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Greater Brandvlei</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Eikenhof</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Kogelberg</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Ceres </a:t>
                      </a: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Koekedouw</a:t>
                      </a: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Rockview</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Stettynskloof</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Elandskloof</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Lakenvallei</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Poortjieskloof</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Keerom</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Roode</a:t>
                      </a: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Elsberg</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 Bos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Arieskraal</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Kraaibosch</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Buffeljags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922085086"/>
                  </a:ext>
                </a:extLst>
              </a:tr>
              <a:tr h="328150">
                <a:tc>
                  <a:txBody>
                    <a:bodyPr/>
                    <a:lstStyle/>
                    <a:p>
                      <a:pPr marL="0" marR="0">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Position in IUA</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10469880"/>
                  </a:ext>
                </a:extLst>
              </a:tr>
              <a:tr h="328150">
                <a:tc>
                  <a:txBody>
                    <a:bodyPr/>
                    <a:lstStyle/>
                    <a:p>
                      <a:pPr marL="0" marR="0">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Concern for users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0.21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0.21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0.18</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0.16</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0.07</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0.07</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0.05</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0.05</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0.05</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0.05</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0.07</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75577"/>
                  </a:ext>
                </a:extLst>
              </a:tr>
              <a:tr h="328150">
                <a:tc>
                  <a:txBody>
                    <a:bodyPr/>
                    <a:lstStyle/>
                    <a:p>
                      <a:pPr marL="0" marR="0">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Concern for environment</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0.29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0.29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0.29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0.29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54308726"/>
                  </a:ext>
                </a:extLst>
              </a:tr>
              <a:tr h="407538">
                <a:tc>
                  <a:txBody>
                    <a:bodyPr/>
                    <a:lstStyle/>
                    <a:p>
                      <a:pPr marL="0" marR="0">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Management and practical considerations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0.09</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0.12</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30899163"/>
                  </a:ext>
                </a:extLst>
              </a:tr>
              <a:tr h="328150">
                <a:tc>
                  <a:txBody>
                    <a:bodyPr/>
                    <a:lstStyle/>
                    <a:p>
                      <a:pPr marL="0" marR="0">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Total Prioritization Score</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0.79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0.64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0.43</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0.75</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0.18</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0.23</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0.23</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0.60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62092338"/>
                  </a:ext>
                </a:extLst>
              </a:tr>
              <a:tr h="328150">
                <a:tc>
                  <a:txBody>
                    <a:bodyPr/>
                    <a:lstStyle/>
                    <a:p>
                      <a:pPr marL="0" marR="0">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Relative Priority Rating</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1.0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0.8</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FC3"/>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0.5</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B5D7"/>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1.0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7BB9"/>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0.6</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B2D6"/>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0.3</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DDED"/>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0.2</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0EF"/>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0.3</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EA"/>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0.3</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EA"/>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0.3</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AEB"/>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0.3</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AEB"/>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0.3</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DDED"/>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0.2</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2"/>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0.8</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197C7"/>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0.2</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2"/>
                    </a:solidFill>
                  </a:tcPr>
                </a:tc>
                <a:tc>
                  <a:txBody>
                    <a:bodyPr/>
                    <a:lstStyle/>
                    <a:p>
                      <a:pPr marL="0" marR="0" algn="ctr">
                        <a:lnSpc>
                          <a:spcPct val="105000"/>
                        </a:lnSpc>
                        <a:spcBef>
                          <a:spcPts val="300"/>
                        </a:spcBef>
                        <a:spcAft>
                          <a:spcPts val="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0.3</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AEB"/>
                    </a:solidFill>
                  </a:tcPr>
                </a:tc>
                <a:extLst>
                  <a:ext uri="{0D108BD9-81ED-4DB2-BD59-A6C34878D82A}">
                    <a16:rowId xmlns:a16="http://schemas.microsoft.com/office/drawing/2014/main" xmlns="" val="431651472"/>
                  </a:ext>
                </a:extLst>
              </a:tr>
            </a:tbl>
          </a:graphicData>
        </a:graphic>
      </p:graphicFrame>
      <p:sp>
        <p:nvSpPr>
          <p:cNvPr id="7" name="TextBox 6">
            <a:extLst>
              <a:ext uri="{FF2B5EF4-FFF2-40B4-BE49-F238E27FC236}">
                <a16:creationId xmlns:a16="http://schemas.microsoft.com/office/drawing/2014/main" xmlns="" id="{377147A9-FDF0-4726-A00F-392F50082E87}"/>
              </a:ext>
            </a:extLst>
          </p:cNvPr>
          <p:cNvSpPr txBox="1"/>
          <p:nvPr/>
        </p:nvSpPr>
        <p:spPr>
          <a:xfrm>
            <a:off x="1743074" y="1321078"/>
            <a:ext cx="7229476" cy="461665"/>
          </a:xfrm>
          <a:prstGeom prst="rect">
            <a:avLst/>
          </a:prstGeom>
          <a:noFill/>
        </p:spPr>
        <p:txBody>
          <a:bodyPr wrap="square" rtlCol="0">
            <a:spAutoFit/>
          </a:bodyPr>
          <a:lstStyle/>
          <a:p>
            <a:r>
              <a:rPr lang="en-US" dirty="0"/>
              <a:t>Dams with “Priority Rating” ≥ 0.6 are prioritised </a:t>
            </a:r>
          </a:p>
        </p:txBody>
      </p:sp>
    </p:spTree>
    <p:extLst>
      <p:ext uri="{BB962C8B-B14F-4D97-AF65-F5344CB8AC3E}">
        <p14:creationId xmlns:p14="http://schemas.microsoft.com/office/powerpoint/2010/main" val="481824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cstate="email">
            <a:extLst>
              <a:ext uri="{28A0092B-C50C-407E-A947-70E740481C1C}">
                <a14:useLocalDpi xmlns:a14="http://schemas.microsoft.com/office/drawing/2010/main"/>
              </a:ext>
            </a:extLst>
          </a:blip>
          <a:srcRect/>
          <a:stretch/>
        </p:blipFill>
        <p:spPr bwMode="auto">
          <a:xfrm>
            <a:off x="1466490" y="94890"/>
            <a:ext cx="7668883" cy="6374920"/>
          </a:xfrm>
          <a:prstGeom prst="rect">
            <a:avLst/>
          </a:prstGeom>
          <a:ln>
            <a:noFill/>
          </a:ln>
          <a:effectLst>
            <a:softEdge rad="112500"/>
          </a:effectLst>
          <a:extLst>
            <a:ext uri="{53640926-AAD7-44D8-BBD7-CCE9431645EC}">
              <a14:shadowObscured xmlns:a14="http://schemas.microsoft.com/office/drawing/2010/main"/>
            </a:ext>
          </a:extLst>
        </p:spPr>
      </p:pic>
      <p:sp>
        <p:nvSpPr>
          <p:cNvPr id="2" name="Round Same Side Corner Rectangle 1"/>
          <p:cNvSpPr/>
          <p:nvPr/>
        </p:nvSpPr>
        <p:spPr>
          <a:xfrm>
            <a:off x="1801813" y="1896533"/>
            <a:ext cx="6383337" cy="2282061"/>
          </a:xfrm>
          <a:prstGeom prst="round2SameRect">
            <a:avLst/>
          </a:prstGeom>
          <a:gradFill flip="none" rotWithShape="1">
            <a:gsLst>
              <a:gs pos="0">
                <a:schemeClr val="bg2">
                  <a:lumMod val="75000"/>
                </a:schemeClr>
              </a:gs>
              <a:gs pos="100000">
                <a:srgbClr val="FFFFD5"/>
              </a:gs>
            </a:gsLst>
            <a:path path="rect">
              <a:fillToRect l="100000" t="100000"/>
            </a:path>
            <a:tileRect r="-100000" b="-100000"/>
          </a:gradFill>
          <a:ln w="38100">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4400" b="1" dirty="0">
                <a:solidFill>
                  <a:schemeClr val="bg2">
                    <a:lumMod val="25000"/>
                  </a:schemeClr>
                </a:solidFill>
                <a:effectLst>
                  <a:outerShdw blurRad="38100" dist="38100" dir="2700000" algn="tl">
                    <a:srgbClr val="000000">
                      <a:alpha val="43137"/>
                    </a:srgbClr>
                  </a:outerShdw>
                </a:effectLst>
              </a:rPr>
              <a:t>Overview of Study Progress</a:t>
            </a:r>
            <a:endParaRPr lang="en-GB" sz="4400" b="1" dirty="0">
              <a:solidFill>
                <a:schemeClr val="bg2">
                  <a:lumMod val="25000"/>
                </a:schemeClr>
              </a:solidFill>
              <a:effectLst>
                <a:outerShdw blurRad="38100" dist="38100" dir="2700000" algn="tl">
                  <a:srgbClr val="000000">
                    <a:alpha val="43137"/>
                  </a:srgbClr>
                </a:outerShdw>
              </a:effectLst>
            </a:endParaRPr>
          </a:p>
        </p:txBody>
      </p:sp>
      <p:cxnSp>
        <p:nvCxnSpPr>
          <p:cNvPr id="4" name="Straight Connector 3"/>
          <p:cNvCxnSpPr/>
          <p:nvPr/>
        </p:nvCxnSpPr>
        <p:spPr>
          <a:xfrm flipV="1">
            <a:off x="1801812" y="4345836"/>
            <a:ext cx="6383337" cy="12700"/>
          </a:xfrm>
          <a:prstGeom prst="line">
            <a:avLst/>
          </a:prstGeom>
          <a:ln w="15240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3845" y="3596640"/>
            <a:ext cx="3324284" cy="3073205"/>
          </a:xfrm>
          <a:prstGeom prst="rect">
            <a:avLst/>
          </a:prstGeom>
        </p:spPr>
      </p:pic>
    </p:spTree>
    <p:extLst>
      <p:ext uri="{BB962C8B-B14F-4D97-AF65-F5344CB8AC3E}">
        <p14:creationId xmlns:p14="http://schemas.microsoft.com/office/powerpoint/2010/main" val="2075624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1591732" y="82550"/>
            <a:ext cx="7416801"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defRPr/>
            </a:pPr>
            <a:r>
              <a:rPr lang="en-ZA" altLang="en-US" sz="3200" b="1" dirty="0">
                <a:solidFill>
                  <a:schemeClr val="bg2">
                    <a:lumMod val="25000"/>
                  </a:schemeClr>
                </a:solidFill>
                <a:latin typeface="+mn-lt"/>
                <a:ea typeface="ＭＳ Ｐゴシック" pitchFamily="34" charset="-128"/>
                <a:cs typeface="+mn-cs"/>
              </a:rPr>
              <a:t>Classification and RQOs Steps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12" y="1406123"/>
            <a:ext cx="5596615" cy="4875053"/>
          </a:xfrm>
          <a:prstGeom prst="rect">
            <a:avLst/>
          </a:prstGeom>
        </p:spPr>
      </p:pic>
      <p:sp>
        <p:nvSpPr>
          <p:cNvPr id="3" name="TextBox 2"/>
          <p:cNvSpPr txBox="1"/>
          <p:nvPr/>
        </p:nvSpPr>
        <p:spPr>
          <a:xfrm>
            <a:off x="1671074" y="847139"/>
            <a:ext cx="2943504" cy="584775"/>
          </a:xfrm>
          <a:prstGeom prst="rect">
            <a:avLst/>
          </a:prstGeom>
          <a:noFill/>
        </p:spPr>
        <p:txBody>
          <a:bodyPr wrap="square" rtlCol="0">
            <a:spAutoFit/>
          </a:bodyPr>
          <a:lstStyle/>
          <a:p>
            <a:pPr algn="ctr"/>
            <a:r>
              <a:rPr lang="en-ZA" sz="1600" dirty="0"/>
              <a:t>7-step process to determine WRCs</a:t>
            </a:r>
            <a:endParaRPr lang="en-GB" sz="1600" dirty="0"/>
          </a:p>
        </p:txBody>
      </p:sp>
      <p:sp>
        <p:nvSpPr>
          <p:cNvPr id="22" name="TextBox 21"/>
          <p:cNvSpPr txBox="1"/>
          <p:nvPr/>
        </p:nvSpPr>
        <p:spPr>
          <a:xfrm>
            <a:off x="4693920" y="860122"/>
            <a:ext cx="2943504" cy="584775"/>
          </a:xfrm>
          <a:prstGeom prst="rect">
            <a:avLst/>
          </a:prstGeom>
          <a:noFill/>
        </p:spPr>
        <p:txBody>
          <a:bodyPr wrap="square" rtlCol="0">
            <a:spAutoFit/>
          </a:bodyPr>
          <a:lstStyle/>
          <a:p>
            <a:pPr algn="ctr"/>
            <a:r>
              <a:rPr lang="en-ZA" sz="1600" dirty="0"/>
              <a:t>7-step process to determine RQOs</a:t>
            </a:r>
            <a:endParaRPr lang="en-GB" sz="1600" dirty="0"/>
          </a:p>
        </p:txBody>
      </p:sp>
      <p:cxnSp>
        <p:nvCxnSpPr>
          <p:cNvPr id="23" name="Straight Arrow Connector 22"/>
          <p:cNvCxnSpPr/>
          <p:nvPr/>
        </p:nvCxnSpPr>
        <p:spPr>
          <a:xfrm flipV="1">
            <a:off x="4237595" y="1747520"/>
            <a:ext cx="1005840" cy="2946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227789" y="5984281"/>
            <a:ext cx="10058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4250982" y="2042160"/>
            <a:ext cx="1005840" cy="4425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458167" y="5795611"/>
            <a:ext cx="1727493" cy="276999"/>
          </a:xfrm>
          <a:prstGeom prst="rect">
            <a:avLst/>
          </a:prstGeom>
          <a:solidFill>
            <a:schemeClr val="bg1"/>
          </a:solidFill>
        </p:spPr>
        <p:txBody>
          <a:bodyPr wrap="square" rtlCol="0">
            <a:spAutoFit/>
          </a:bodyPr>
          <a:lstStyle/>
          <a:p>
            <a:r>
              <a:rPr lang="en-ZA" sz="1200" dirty="0"/>
              <a:t>Gazette WRC &amp; RQO</a:t>
            </a:r>
            <a:endParaRPr lang="en-GB" sz="1200" dirty="0"/>
          </a:p>
        </p:txBody>
      </p:sp>
      <p:sp>
        <p:nvSpPr>
          <p:cNvPr id="31" name="TextBox 30"/>
          <p:cNvSpPr txBox="1"/>
          <p:nvPr/>
        </p:nvSpPr>
        <p:spPr>
          <a:xfrm>
            <a:off x="4481269" y="1945470"/>
            <a:ext cx="2275840" cy="276999"/>
          </a:xfrm>
          <a:prstGeom prst="rect">
            <a:avLst/>
          </a:prstGeom>
          <a:noFill/>
        </p:spPr>
        <p:txBody>
          <a:bodyPr wrap="square" rtlCol="0">
            <a:spAutoFit/>
          </a:bodyPr>
          <a:lstStyle/>
          <a:p>
            <a:r>
              <a:rPr lang="en-ZA" sz="1200" dirty="0">
                <a:solidFill>
                  <a:schemeClr val="accent1"/>
                </a:solidFill>
              </a:rPr>
              <a:t>Aligned</a:t>
            </a:r>
            <a:endParaRPr lang="en-GB" sz="1200" dirty="0">
              <a:solidFill>
                <a:schemeClr val="accent1"/>
              </a:solidFill>
            </a:endParaRP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0857" y="4946904"/>
            <a:ext cx="1895439" cy="1747001"/>
          </a:xfrm>
          <a:prstGeom prst="rect">
            <a:avLst/>
          </a:prstGeom>
        </p:spPr>
      </p:pic>
    </p:spTree>
    <p:extLst>
      <p:ext uri="{BB962C8B-B14F-4D97-AF65-F5344CB8AC3E}">
        <p14:creationId xmlns:p14="http://schemas.microsoft.com/office/powerpoint/2010/main" val="1722026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11842" y="432798"/>
            <a:ext cx="7432157" cy="652501"/>
          </a:xfrm>
        </p:spPr>
        <p:txBody>
          <a:bodyPr/>
          <a:lstStyle/>
          <a:p>
            <a:pPr algn="l"/>
            <a:r>
              <a:rPr lang="en-US" sz="3200" b="1" dirty="0">
                <a:solidFill>
                  <a:schemeClr val="bg2">
                    <a:lumMod val="25000"/>
                  </a:schemeClr>
                </a:solidFill>
                <a:latin typeface="+mn-lt"/>
                <a:ea typeface="ＭＳ Ｐゴシック" pitchFamily="34" charset="-128"/>
                <a:cs typeface="+mn-cs"/>
              </a:rPr>
              <a:t>Defined Integrated Units of Analysis (IUAs)</a:t>
            </a:r>
          </a:p>
        </p:txBody>
      </p:sp>
      <p:sp>
        <p:nvSpPr>
          <p:cNvPr id="5" name="Text Placeholder 2"/>
          <p:cNvSpPr>
            <a:spLocks noGrp="1"/>
          </p:cNvSpPr>
          <p:nvPr>
            <p:ph type="body" sz="quarter" idx="10"/>
          </p:nvPr>
        </p:nvSpPr>
        <p:spPr>
          <a:xfrm>
            <a:off x="1363562" y="1297429"/>
            <a:ext cx="7670269" cy="5390450"/>
          </a:xfrm>
        </p:spPr>
        <p:txBody>
          <a:bodyPr/>
          <a:lstStyle/>
          <a:p>
            <a:pPr lvl="1">
              <a:buFont typeface="Arial" panose="020B0604020202020204" pitchFamily="34" charset="0"/>
              <a:buChar char="•"/>
            </a:pPr>
            <a:r>
              <a:rPr lang="en-US" sz="2400" dirty="0"/>
              <a:t>Identified </a:t>
            </a:r>
            <a:r>
              <a:rPr lang="en-US" sz="2400" b="1" dirty="0">
                <a:solidFill>
                  <a:srgbClr val="0070C0"/>
                </a:solidFill>
              </a:rPr>
              <a:t>significant resources</a:t>
            </a:r>
            <a:r>
              <a:rPr lang="en-US" sz="2400" dirty="0"/>
              <a:t>:</a:t>
            </a:r>
          </a:p>
          <a:p>
            <a:pPr lvl="2"/>
            <a:r>
              <a:rPr lang="en-US" sz="2000" dirty="0">
                <a:solidFill>
                  <a:srgbClr val="0070C0"/>
                </a:solidFill>
              </a:rPr>
              <a:t>Based on Physical, Biological &amp; Socio-economic factors</a:t>
            </a:r>
          </a:p>
          <a:p>
            <a:pPr lvl="1">
              <a:buFont typeface="Arial" panose="020B0604020202020204" pitchFamily="34" charset="0"/>
              <a:buChar char="•"/>
            </a:pPr>
            <a:r>
              <a:rPr lang="en-GB" sz="2400" dirty="0"/>
              <a:t>Each IUA represents a similar area requiring a Water Resources Class (WRC)</a:t>
            </a:r>
          </a:p>
          <a:p>
            <a:pPr lvl="1">
              <a:buFont typeface="Arial" panose="020B0604020202020204" pitchFamily="34" charset="0"/>
              <a:buChar char="•"/>
            </a:pPr>
            <a:r>
              <a:rPr lang="en-GB" sz="2400" dirty="0"/>
              <a:t>Why do we need these?</a:t>
            </a:r>
          </a:p>
          <a:p>
            <a:pPr lvl="2"/>
            <a:r>
              <a:rPr lang="en-GB" sz="2000" dirty="0">
                <a:solidFill>
                  <a:srgbClr val="0070C0"/>
                </a:solidFill>
              </a:rPr>
              <a:t>Broad-scale units to assess socio-economic implications of scenarios </a:t>
            </a:r>
            <a:r>
              <a:rPr lang="en-GB" sz="2000" i="1" dirty="0">
                <a:solidFill>
                  <a:srgbClr val="0070C0"/>
                </a:solidFill>
              </a:rPr>
              <a:t>(possible future situations)</a:t>
            </a:r>
          </a:p>
          <a:p>
            <a:pPr lvl="2"/>
            <a:r>
              <a:rPr lang="en-GB" sz="2000" dirty="0">
                <a:solidFill>
                  <a:srgbClr val="0070C0"/>
                </a:solidFill>
              </a:rPr>
              <a:t>Report on ecological conditions at a sub-catchment scale</a:t>
            </a:r>
          </a:p>
          <a:p>
            <a:pPr lvl="2"/>
            <a:r>
              <a:rPr lang="en-ZA" sz="2000" dirty="0">
                <a:solidFill>
                  <a:srgbClr val="0070C0"/>
                </a:solidFill>
              </a:rPr>
              <a:t>Set WR Classes for different parts of a catchment</a:t>
            </a:r>
            <a:endParaRPr lang="en-GB" sz="2000" dirty="0">
              <a:solidFill>
                <a:srgbClr val="0070C0"/>
              </a:solidFill>
            </a:endParaRPr>
          </a:p>
          <a:p>
            <a:pPr lvl="1">
              <a:buFont typeface="Arial" panose="020B0604020202020204" pitchFamily="34" charset="0"/>
              <a:buChar char="•"/>
            </a:pPr>
            <a:r>
              <a:rPr lang="en-ZA" sz="2400" dirty="0"/>
              <a:t>18 IUAs delineated - </a:t>
            </a:r>
            <a:r>
              <a:rPr lang="en-ZA" sz="2400" dirty="0">
                <a:solidFill>
                  <a:srgbClr val="0070C0"/>
                </a:solidFill>
              </a:rPr>
              <a:t>10 in the </a:t>
            </a:r>
            <a:r>
              <a:rPr lang="en-ZA" sz="2400" dirty="0" err="1">
                <a:solidFill>
                  <a:srgbClr val="0070C0"/>
                </a:solidFill>
              </a:rPr>
              <a:t>Breede</a:t>
            </a:r>
            <a:r>
              <a:rPr lang="en-ZA" sz="2400" dirty="0">
                <a:solidFill>
                  <a:srgbClr val="0070C0"/>
                </a:solidFill>
              </a:rPr>
              <a:t>-Overberg </a:t>
            </a:r>
            <a:r>
              <a:rPr lang="en-ZA" sz="2400" dirty="0"/>
              <a:t>&amp; </a:t>
            </a:r>
            <a:r>
              <a:rPr lang="en-ZA" sz="2400" dirty="0">
                <a:solidFill>
                  <a:srgbClr val="0070C0"/>
                </a:solidFill>
              </a:rPr>
              <a:t>8 in the </a:t>
            </a:r>
            <a:r>
              <a:rPr lang="en-ZA" sz="2400" dirty="0" err="1">
                <a:solidFill>
                  <a:srgbClr val="0070C0"/>
                </a:solidFill>
              </a:rPr>
              <a:t>Gouritz</a:t>
            </a:r>
            <a:r>
              <a:rPr lang="en-ZA" sz="2400" dirty="0">
                <a:solidFill>
                  <a:srgbClr val="0070C0"/>
                </a:solidFill>
              </a:rPr>
              <a:t>-Coastal areas</a:t>
            </a:r>
          </a:p>
        </p:txBody>
      </p:sp>
    </p:spTree>
    <p:extLst>
      <p:ext uri="{BB962C8B-B14F-4D97-AF65-F5344CB8AC3E}">
        <p14:creationId xmlns:p14="http://schemas.microsoft.com/office/powerpoint/2010/main" val="1010213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046603" y="6169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40" y="19068"/>
            <a:ext cx="9161440" cy="6451042"/>
          </a:xfrm>
          <a:prstGeom prst="rect">
            <a:avLst/>
          </a:prstGeom>
        </p:spPr>
      </p:pic>
      <p:sp>
        <p:nvSpPr>
          <p:cNvPr id="4" name="TextBox 3"/>
          <p:cNvSpPr txBox="1"/>
          <p:nvPr/>
        </p:nvSpPr>
        <p:spPr bwMode="auto">
          <a:xfrm>
            <a:off x="2007826" y="78336"/>
            <a:ext cx="3378090" cy="1077218"/>
          </a:xfrm>
          <a:prstGeom prst="rect">
            <a:avLst/>
          </a:prstGeom>
          <a:solidFill>
            <a:schemeClr val="bg1"/>
          </a:solidFill>
        </p:spPr>
        <p:txBody>
          <a:bodyPr wrap="square">
            <a:spAutoFit/>
          </a:bodyPr>
          <a:lstStyle/>
          <a:p>
            <a:pPr>
              <a:defRPr/>
            </a:pPr>
            <a:r>
              <a:rPr lang="en-US" sz="3200" b="1" dirty="0">
                <a:solidFill>
                  <a:schemeClr val="bg2">
                    <a:lumMod val="25000"/>
                  </a:schemeClr>
                </a:solidFill>
                <a:latin typeface="+mn-lt"/>
                <a:ea typeface="ＭＳ Ｐゴシック" pitchFamily="34" charset="-128"/>
              </a:rPr>
              <a:t>18 Integrated Units of Analysis</a:t>
            </a:r>
          </a:p>
        </p:txBody>
      </p:sp>
    </p:spTree>
    <p:extLst>
      <p:ext uri="{BB962C8B-B14F-4D97-AF65-F5344CB8AC3E}">
        <p14:creationId xmlns:p14="http://schemas.microsoft.com/office/powerpoint/2010/main" val="1097530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170" y="274638"/>
            <a:ext cx="7377830" cy="614710"/>
          </a:xfrm>
        </p:spPr>
        <p:txBody>
          <a:bodyPr/>
          <a:lstStyle/>
          <a:p>
            <a:pPr algn="l"/>
            <a:r>
              <a:rPr lang="en-ZA" sz="2800" dirty="0"/>
              <a:t>Defined Resource Units (RUs) and Nodes</a:t>
            </a:r>
          </a:p>
        </p:txBody>
      </p:sp>
      <p:sp>
        <p:nvSpPr>
          <p:cNvPr id="3" name="Content Placeholder 2"/>
          <p:cNvSpPr>
            <a:spLocks noGrp="1"/>
          </p:cNvSpPr>
          <p:nvPr>
            <p:ph sz="half" idx="1"/>
          </p:nvPr>
        </p:nvSpPr>
        <p:spPr>
          <a:xfrm>
            <a:off x="4648200" y="1344599"/>
            <a:ext cx="4495800" cy="3646502"/>
          </a:xfrm>
          <a:solidFill>
            <a:schemeClr val="bg2"/>
          </a:solidFill>
        </p:spPr>
        <p:txBody>
          <a:bodyPr/>
          <a:lstStyle/>
          <a:p>
            <a:pPr marL="342900" lvl="1" indent="-342900">
              <a:buFont typeface="Arial" panose="020B0604020202020204" pitchFamily="34" charset="0"/>
              <a:buChar char="•"/>
            </a:pPr>
            <a:r>
              <a:rPr lang="en-ZA" b="1" dirty="0">
                <a:solidFill>
                  <a:srgbClr val="0070C0"/>
                </a:solidFill>
              </a:rPr>
              <a:t>Nodes</a:t>
            </a:r>
            <a:r>
              <a:rPr lang="en-ZA" dirty="0"/>
              <a:t> are locations of interest (points) in a water resource (rivers, dams, wetlands, estuaries)</a:t>
            </a:r>
          </a:p>
          <a:p>
            <a:pPr marL="342900" lvl="1" indent="-342900">
              <a:buFont typeface="Arial" panose="020B0604020202020204" pitchFamily="34" charset="0"/>
              <a:buChar char="•"/>
            </a:pPr>
            <a:r>
              <a:rPr lang="en-ZA" dirty="0"/>
              <a:t>Are sited using:</a:t>
            </a:r>
          </a:p>
          <a:p>
            <a:pPr lvl="1"/>
            <a:r>
              <a:rPr lang="en-ZA" sz="2000" dirty="0"/>
              <a:t>Water infrastructure </a:t>
            </a:r>
          </a:p>
          <a:p>
            <a:pPr lvl="1"/>
            <a:r>
              <a:rPr lang="en-ZA" sz="2000" dirty="0"/>
              <a:t>Aquatic ecosystem attributes </a:t>
            </a:r>
          </a:p>
          <a:p>
            <a:pPr marL="342900" lvl="1" indent="-342900">
              <a:buFont typeface="Arial" panose="020B0604020202020204" pitchFamily="34" charset="0"/>
              <a:buChar char="•"/>
            </a:pPr>
            <a:r>
              <a:rPr lang="en-ZA" dirty="0"/>
              <a:t>Are used to allocate water for environment and development</a:t>
            </a:r>
          </a:p>
        </p:txBody>
      </p:sp>
      <p:sp>
        <p:nvSpPr>
          <p:cNvPr id="4" name="Content Placeholder 3"/>
          <p:cNvSpPr>
            <a:spLocks noGrp="1"/>
          </p:cNvSpPr>
          <p:nvPr>
            <p:ph sz="half" idx="2"/>
          </p:nvPr>
        </p:nvSpPr>
        <p:spPr>
          <a:xfrm>
            <a:off x="0" y="1342124"/>
            <a:ext cx="4495800" cy="3648977"/>
          </a:xfrm>
          <a:solidFill>
            <a:schemeClr val="bg2"/>
          </a:solidFill>
        </p:spPr>
        <p:txBody>
          <a:bodyPr/>
          <a:lstStyle/>
          <a:p>
            <a:r>
              <a:rPr lang="en-ZA" sz="2400" b="1" dirty="0">
                <a:solidFill>
                  <a:srgbClr val="0070C0"/>
                </a:solidFill>
              </a:rPr>
              <a:t>Resource units (RUs) </a:t>
            </a:r>
            <a:r>
              <a:rPr lang="en-ZA" sz="2400" dirty="0"/>
              <a:t>are grouped areas e.g. river basins,  deemed similar in terms of various characteristics</a:t>
            </a:r>
          </a:p>
          <a:p>
            <a:r>
              <a:rPr lang="en-ZA" sz="2400" dirty="0"/>
              <a:t>Are used to transfer information between catchments</a:t>
            </a:r>
          </a:p>
          <a:p>
            <a:r>
              <a:rPr lang="en-ZA" sz="2400" dirty="0"/>
              <a:t>Groundwater </a:t>
            </a:r>
          </a:p>
          <a:p>
            <a:endParaRPr lang="en-ZA" dirty="0"/>
          </a:p>
        </p:txBody>
      </p:sp>
    </p:spTree>
    <p:extLst>
      <p:ext uri="{BB962C8B-B14F-4D97-AF65-F5344CB8AC3E}">
        <p14:creationId xmlns:p14="http://schemas.microsoft.com/office/powerpoint/2010/main" val="1090751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10098</TotalTime>
  <Words>2816</Words>
  <Application>Microsoft Office PowerPoint</Application>
  <PresentationFormat>On-screen Show (4:3)</PresentationFormat>
  <Paragraphs>671</Paragraphs>
  <Slides>49</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ＭＳ Ｐゴシック</vt:lpstr>
      <vt:lpstr>ＭＳ Ｐゴシック</vt:lpstr>
      <vt:lpstr>Arial</vt:lpstr>
      <vt:lpstr>Calibri</vt:lpstr>
      <vt:lpstr>Gill Snas</vt:lpstr>
      <vt:lpstr>Times New Roman</vt:lpstr>
      <vt:lpstr>TTE67A86D0t00</vt:lpstr>
      <vt:lpstr>Office Theme</vt:lpstr>
      <vt:lpstr>PowerPoint Presentation</vt:lpstr>
      <vt:lpstr>PowerPoint Presentation</vt:lpstr>
      <vt:lpstr>PowerPoint Presentation</vt:lpstr>
      <vt:lpstr>PowerPoint Presentation</vt:lpstr>
      <vt:lpstr>PowerPoint Presentation</vt:lpstr>
      <vt:lpstr>Classification and RQOs Steps</vt:lpstr>
      <vt:lpstr>Defined Integrated Units of Analysis (IUAs)</vt:lpstr>
      <vt:lpstr>PowerPoint Presentation</vt:lpstr>
      <vt:lpstr>Defined Resource Units (RUs) and Nodes</vt:lpstr>
      <vt:lpstr>PowerPoint Presentation</vt:lpstr>
      <vt:lpstr>PowerPoint Presentation</vt:lpstr>
      <vt:lpstr>PowerPoint Presentation</vt:lpstr>
      <vt:lpstr>PowerPoint Presentation</vt:lpstr>
      <vt:lpstr>PowerPoint Presentation</vt:lpstr>
      <vt:lpstr>PowerPoint Presentation</vt:lpstr>
      <vt:lpstr>Thank you, Any discussion?</vt:lpstr>
      <vt:lpstr>PowerPoint Presentation</vt:lpstr>
      <vt:lpstr>Resource Unit priorities - method</vt:lpstr>
      <vt:lpstr>Resource Unit priorities - method</vt:lpstr>
      <vt:lpstr>Resource Unit priorities - method</vt:lpstr>
      <vt:lpstr>PowerPoint Presentation</vt:lpstr>
      <vt:lpstr>RUPT Priority scores for dams (RUPT) : Gouritz-Coastal</vt:lpstr>
      <vt:lpstr>Prioritised dams</vt:lpstr>
      <vt:lpstr>High and low priority RUs</vt:lpstr>
      <vt:lpstr>Evaluation of RUs - method</vt:lpstr>
      <vt:lpstr>PowerPoint Presentation</vt:lpstr>
      <vt:lpstr>Evaluation of RUs - method</vt:lpstr>
      <vt:lpstr>Evaluation of RUs - method</vt:lpstr>
      <vt:lpstr>EXAMPLE: Stompdrift Dam (IUA D7 Gouritz-Olifants)</vt:lpstr>
      <vt:lpstr>Stompdrift Dam (IUA D7 Gouritz-Olifants)</vt:lpstr>
      <vt:lpstr>Stompdrift Dam  (IUA D7 Gouritz-Olifants)</vt:lpstr>
      <vt:lpstr>Outline of RQOs - method</vt:lpstr>
      <vt:lpstr>Quantity &amp; Quality RQOs for Stompdrift Dam</vt:lpstr>
      <vt:lpstr>Wolwedans Dam (IUA G15 Coastal)</vt:lpstr>
      <vt:lpstr>Wolwedans Dam (IUA G15 Coastal)</vt:lpstr>
      <vt:lpstr>Wolwedans Dam (IUA G15 Coastal)</vt:lpstr>
      <vt:lpstr>Quantity RQOs for Wolwedans Dam</vt:lpstr>
      <vt:lpstr>Quantity Numerical Limits for Wolwedans Dam</vt:lpstr>
      <vt:lpstr>Quality RQOs for Wolwedans Dam</vt:lpstr>
      <vt:lpstr>Thank you!</vt:lpstr>
      <vt:lpstr>ADDITIONAL SLIDES</vt:lpstr>
      <vt:lpstr>PowerPoint Presentation</vt:lpstr>
      <vt:lpstr>Integrated Units of Analysis</vt:lpstr>
      <vt:lpstr>PowerPoint Presentation</vt:lpstr>
      <vt:lpstr>Integrated Units of Analysis</vt:lpstr>
      <vt:lpstr>Integrated Units of Analysis</vt:lpstr>
      <vt:lpstr>PowerPoint Presentation</vt:lpstr>
      <vt:lpstr>Prioritisation Criteria evaluated in RU Prioritisation Tool</vt:lpstr>
      <vt:lpstr>RUPT Priority scores for dams: Breede-Overberg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 Maree</dc:creator>
  <cp:lastModifiedBy>Lekalake Esther</cp:lastModifiedBy>
  <cp:revision>815</cp:revision>
  <cp:lastPrinted>2017-11-22T06:00:43Z</cp:lastPrinted>
  <dcterms:created xsi:type="dcterms:W3CDTF">2012-08-01T10:33:21Z</dcterms:created>
  <dcterms:modified xsi:type="dcterms:W3CDTF">2018-07-17T12:41:00Z</dcterms:modified>
</cp:coreProperties>
</file>